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83" r:id="rId3"/>
    <p:sldId id="285" r:id="rId4"/>
    <p:sldId id="325" r:id="rId5"/>
    <p:sldId id="287" r:id="rId6"/>
    <p:sldId id="306" r:id="rId7"/>
    <p:sldId id="307" r:id="rId8"/>
    <p:sldId id="288" r:id="rId9"/>
    <p:sldId id="308" r:id="rId10"/>
    <p:sldId id="309" r:id="rId11"/>
    <p:sldId id="310" r:id="rId12"/>
    <p:sldId id="311" r:id="rId13"/>
    <p:sldId id="312" r:id="rId14"/>
    <p:sldId id="326" r:id="rId15"/>
    <p:sldId id="290" r:id="rId16"/>
    <p:sldId id="313" r:id="rId17"/>
    <p:sldId id="315" r:id="rId18"/>
    <p:sldId id="319" r:id="rId19"/>
    <p:sldId id="327" r:id="rId20"/>
    <p:sldId id="328" r:id="rId21"/>
    <p:sldId id="321" r:id="rId22"/>
    <p:sldId id="329" r:id="rId23"/>
    <p:sldId id="317" r:id="rId24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A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9DCAF9ED-07DC-4A11-8D7F-57B35C25682E}" styleName="Medium Style 10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793D81CF-94F2-401A-BA57-92F5A7B2D0C5}" styleName="Medium Style 8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5FD0F851-EC5A-4D38-B0AD-8093EC10F338}" styleName="Light Style 6">
    <a:wholeTbl>
      <a:tcTxStyle>
        <a:fontRef idx="minor">
          <a:scrgbClr r="0" g="0" b="0"/>
        </a:fontRef>
        <a:schemeClr val="accent5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1FECB4D8-DB02-4DC6-A0A2-4F2EBAE1DC90}" styleName="Medium Style 1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3B4B98B0-60AC-42C2-AFA5-B58CD77FA1E5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0E3FDE45-AF77-4B5C-9715-49D594BDF05E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82" autoAdjust="0"/>
    <p:restoredTop sz="88034" autoAdjust="0"/>
  </p:normalViewPr>
  <p:slideViewPr>
    <p:cSldViewPr>
      <p:cViewPr varScale="1">
        <p:scale>
          <a:sx n="60" d="100"/>
          <a:sy n="60" d="100"/>
        </p:scale>
        <p:origin x="152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31555DB1-8736-42A3-B48D-2B08FB93332A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5400D380-E0D7-4EB1-B91E-BFCC7DA7F2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624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0BDB199F-A56C-4049-BA04-1447030960FF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anchor="ctr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B3A019F3-8596-4028-9847-CBD3A185B0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093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3317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/>
          <p:cNvSpPr/>
          <p:nvPr userDrawn="1"/>
        </p:nvSpPr>
        <p:spPr>
          <a:xfrm>
            <a:off x="0" y="3505200"/>
            <a:ext cx="9144000" cy="11430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noFill/>
        </p:spPr>
        <p:txBody>
          <a:bodyPr vert="horz"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subTitle" idx="1" hasCustomPrompt="1"/>
          </p:nvPr>
        </p:nvSpPr>
        <p:spPr>
          <a:xfrm>
            <a:off x="228600" y="4706112"/>
            <a:ext cx="6934200" cy="228600"/>
          </a:xfrm>
          <a:solidFill>
            <a:schemeClr val="bg1"/>
          </a:solidFill>
        </p:spPr>
        <p:txBody>
          <a:bodyPr/>
          <a:lstStyle>
            <a:lvl1pPr marL="0" indent="0" algn="l">
              <a:buNone/>
              <a:defRPr sz="1100" b="1">
                <a:solidFill>
                  <a:schemeClr val="accent4">
                    <a:shade val="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dirty="0"/>
              <a:t>Click to add author information</a:t>
            </a:r>
          </a:p>
        </p:txBody>
      </p:sp>
      <p:sp>
        <p:nvSpPr>
          <p:cNvPr id="15" name="Rectangle 15"/>
          <p:cNvSpPr>
            <a:spLocks noGrp="1"/>
          </p:cNvSpPr>
          <p:nvPr>
            <p:ph type="sldNum" sz="quarter" idx="11"/>
          </p:nvPr>
        </p:nvSpPr>
        <p:spPr>
          <a:xfrm>
            <a:off x="6477000" y="6477000"/>
            <a:ext cx="1021080" cy="304800"/>
          </a:xfrm>
        </p:spPr>
        <p:txBody>
          <a:bodyPr anchor="ctr"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dirty="0"/>
          </a:p>
        </p:txBody>
      </p:sp>
      <p:sp>
        <p:nvSpPr>
          <p:cNvPr id="16" name="Rectangl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" name="ContosoLogo.jpg"/>
          <p:cNvPicPr>
            <a:picLocks noChangeAspect="1"/>
          </p:cNvPicPr>
          <p:nvPr/>
        </p:nvPicPr>
        <p:blipFill>
          <a:blip r:embed="rId2">
            <a:duotone>
              <a:schemeClr val="accent4"/>
              <a:srgbClr val="FFFFFF"/>
            </a:duotone>
          </a:blip>
          <a:stretch>
            <a:fillRect/>
          </a:stretch>
        </p:blipFill>
        <p:spPr>
          <a:xfrm>
            <a:off x="7696200" y="5791200"/>
            <a:ext cx="1371600" cy="100812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10"/>
          <p:cNvSpPr/>
          <p:nvPr userDrawn="1"/>
        </p:nvSpPr>
        <p:spPr>
          <a:xfrm>
            <a:off x="0" y="0"/>
            <a:ext cx="9144000" cy="40386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>
              <a:defRPr>
                <a:solidFill>
                  <a:srgbClr val="A0A0A0"/>
                </a:solidFill>
              </a:defRPr>
            </a:lvl1pPr>
            <a:extLst/>
          </a:lstStyle>
          <a:p>
            <a:fld id="{5A8D346D-A53F-433C-9D37-45A337EA482C}" type="datetime1">
              <a:rPr lang="en-US" smtClean="0"/>
              <a:pPr/>
              <a:t>9/22/2017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4645880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1 Top, 2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15"/>
          </p:nvPr>
        </p:nvSpPr>
        <p:spPr>
          <a:xfrm>
            <a:off x="301752" y="609600"/>
            <a:ext cx="8074152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18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23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Rectangle 19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pPr algn="r"/>
            <a:fld id="{FEC9D3F2-7140-49B9-866C-D21246A5836E}" type="datetime1">
              <a:rPr lang="en-US" smtClean="0"/>
              <a:pPr algn="r"/>
              <a:t>9/22/2017</a:t>
            </a:fld>
            <a:endParaRPr lang="en-US"/>
          </a:p>
        </p:txBody>
      </p:sp>
      <p:sp>
        <p:nvSpPr>
          <p:cNvPr id="20" name="Rectangle 20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20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24" name="Rectangle 11"/>
          <p:cNvSpPr>
            <a:spLocks noGrp="1"/>
          </p:cNvSpPr>
          <p:nvPr>
            <p:ph sz="quarter" idx="19"/>
          </p:nvPr>
        </p:nvSpPr>
        <p:spPr>
          <a:xfrm>
            <a:off x="4419600" y="609600"/>
            <a:ext cx="3962400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26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3" name="Rectangle 23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pPr algn="r"/>
            <a:fld id="{CBEC585F-C108-48D6-9331-6628A0FBB73B}" type="datetime1">
              <a:rPr lang="en-US" smtClean="0"/>
              <a:pPr algn="r"/>
              <a:t>9/22/2017</a:t>
            </a:fld>
            <a:endParaRPr lang="en-US"/>
          </a:p>
        </p:txBody>
      </p:sp>
      <p:sp>
        <p:nvSpPr>
          <p:cNvPr id="27" name="Rectangle 27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8" name="Rectangle 28"/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: 1 Left, 3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8" name="Rectangle 11"/>
          <p:cNvSpPr>
            <a:spLocks noGrp="1"/>
          </p:cNvSpPr>
          <p:nvPr>
            <p:ph sz="quarter" idx="16"/>
          </p:nvPr>
        </p:nvSpPr>
        <p:spPr>
          <a:xfrm>
            <a:off x="4419600" y="609600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20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44165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13" name="Rectangle 11"/>
          <p:cNvSpPr>
            <a:spLocks noGrp="1"/>
          </p:cNvSpPr>
          <p:nvPr>
            <p:ph sz="quarter" idx="18"/>
          </p:nvPr>
        </p:nvSpPr>
        <p:spPr>
          <a:xfrm>
            <a:off x="4416552" y="2569464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4196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20"/>
          </p:nvPr>
        </p:nvSpPr>
        <p:spPr>
          <a:xfrm>
            <a:off x="4419600" y="4520184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pPr algn="r"/>
            <a:fld id="{7293A964-5F5E-47DC-ABD9-08A6A9FFD04F}" type="datetime1">
              <a:rPr lang="en-US" smtClean="0"/>
              <a:pPr algn="r"/>
              <a:t>9/22/2017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1" name="Rectangle 21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: 3 Left, 1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21" name="Rectangle 11"/>
          <p:cNvSpPr>
            <a:spLocks noGrp="1"/>
          </p:cNvSpPr>
          <p:nvPr>
            <p:ph sz="quarter" idx="15"/>
          </p:nvPr>
        </p:nvSpPr>
        <p:spPr>
          <a:xfrm>
            <a:off x="4416552" y="609600"/>
            <a:ext cx="3962400" cy="563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10" name="Rectangle 11"/>
          <p:cNvSpPr>
            <a:spLocks noGrp="1"/>
          </p:cNvSpPr>
          <p:nvPr>
            <p:ph sz="quarter" idx="16"/>
          </p:nvPr>
        </p:nvSpPr>
        <p:spPr>
          <a:xfrm>
            <a:off x="304800" y="609600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017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14" name="Rectangle 11"/>
          <p:cNvSpPr>
            <a:spLocks noGrp="1"/>
          </p:cNvSpPr>
          <p:nvPr>
            <p:ph sz="quarter" idx="18"/>
          </p:nvPr>
        </p:nvSpPr>
        <p:spPr>
          <a:xfrm>
            <a:off x="301752" y="2569464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048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16" name="Rectangle 11"/>
          <p:cNvSpPr>
            <a:spLocks noGrp="1"/>
          </p:cNvSpPr>
          <p:nvPr>
            <p:ph sz="quarter" idx="20"/>
          </p:nvPr>
        </p:nvSpPr>
        <p:spPr>
          <a:xfrm>
            <a:off x="304800" y="4520184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pPr algn="r"/>
            <a:fld id="{968C9C2A-D3B8-4543-8A47-F59C20C16D9A}" type="datetime1">
              <a:rPr lang="en-US" smtClean="0"/>
              <a:pPr algn="r"/>
              <a:t>9/22/2017</a:t>
            </a:fld>
            <a:endParaRPr lang="en-US" dirty="0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2 Left, 3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2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26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29" name="Rectangle 11"/>
          <p:cNvSpPr>
            <a:spLocks noGrp="1"/>
          </p:cNvSpPr>
          <p:nvPr>
            <p:ph sz="quarter" idx="18"/>
          </p:nvPr>
        </p:nvSpPr>
        <p:spPr>
          <a:xfrm>
            <a:off x="4419600" y="609600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4165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32" name="Rectangle 11"/>
          <p:cNvSpPr>
            <a:spLocks noGrp="1"/>
          </p:cNvSpPr>
          <p:nvPr>
            <p:ph sz="quarter" idx="20"/>
          </p:nvPr>
        </p:nvSpPr>
        <p:spPr>
          <a:xfrm>
            <a:off x="4416552" y="2569464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3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44196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34" name="Rectangle 11"/>
          <p:cNvSpPr>
            <a:spLocks noGrp="1"/>
          </p:cNvSpPr>
          <p:nvPr>
            <p:ph sz="quarter" idx="22"/>
          </p:nvPr>
        </p:nvSpPr>
        <p:spPr>
          <a:xfrm>
            <a:off x="4419600" y="4520184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Rectangle 16"/>
          <p:cNvSpPr>
            <a:spLocks noGrp="1"/>
          </p:cNvSpPr>
          <p:nvPr>
            <p:ph type="dt" sz="half" idx="23"/>
          </p:nvPr>
        </p:nvSpPr>
        <p:spPr/>
        <p:txBody>
          <a:bodyPr/>
          <a:lstStyle/>
          <a:p>
            <a:pPr algn="r"/>
            <a:fld id="{29ED4C97-3C5D-482A-99AD-AD992C3024DE}" type="datetime1">
              <a:rPr lang="en-US" smtClean="0"/>
              <a:pPr algn="r"/>
              <a:t>9/22/2017</a:t>
            </a:fld>
            <a:endParaRPr lang="en-US"/>
          </a:p>
        </p:txBody>
      </p:sp>
      <p:sp>
        <p:nvSpPr>
          <p:cNvPr id="17" name="Rectangle 17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3 Left, 2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07848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22" name="Rectangle 11"/>
          <p:cNvSpPr>
            <a:spLocks noGrp="1"/>
          </p:cNvSpPr>
          <p:nvPr>
            <p:ph sz="quarter" idx="16"/>
          </p:nvPr>
        </p:nvSpPr>
        <p:spPr>
          <a:xfrm>
            <a:off x="307848" y="609600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04800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26" name="Rectangle 11"/>
          <p:cNvSpPr>
            <a:spLocks noGrp="1"/>
          </p:cNvSpPr>
          <p:nvPr>
            <p:ph sz="quarter" idx="18"/>
          </p:nvPr>
        </p:nvSpPr>
        <p:spPr>
          <a:xfrm>
            <a:off x="304800" y="2569464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7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07848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28" name="Rectangle 11"/>
          <p:cNvSpPr>
            <a:spLocks noGrp="1"/>
          </p:cNvSpPr>
          <p:nvPr>
            <p:ph sz="quarter" idx="20"/>
          </p:nvPr>
        </p:nvSpPr>
        <p:spPr>
          <a:xfrm>
            <a:off x="307848" y="4520184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13" name="Rectangle 11"/>
          <p:cNvSpPr>
            <a:spLocks noGrp="1"/>
          </p:cNvSpPr>
          <p:nvPr>
            <p:ph sz="quarter" idx="22"/>
          </p:nvPr>
        </p:nvSpPr>
        <p:spPr>
          <a:xfrm>
            <a:off x="4419600" y="609600"/>
            <a:ext cx="3962400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23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16" name="Rectangle 11"/>
          <p:cNvSpPr>
            <a:spLocks noGrp="1"/>
          </p:cNvSpPr>
          <p:nvPr>
            <p:ph sz="quarter" idx="24"/>
          </p:nvPr>
        </p:nvSpPr>
        <p:spPr>
          <a:xfrm>
            <a:off x="4416552" y="3547872"/>
            <a:ext cx="3965448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Rectangle 17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pPr algn="r"/>
            <a:fld id="{3EF8FEE9-63ED-4C1B-8C25-9B47C2DA1E72}" type="datetime1">
              <a:rPr lang="en-US" smtClean="0"/>
              <a:pPr algn="r"/>
              <a:t>9/22/2017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bsto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Rectangle 6"/>
          <p:cNvSpPr/>
          <p:nvPr/>
        </p:nvSpPr>
        <p:spPr>
          <a:xfrm>
            <a:off x="13716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8" name="Rectangle 6"/>
          <p:cNvSpPr/>
          <p:nvPr/>
        </p:nvSpPr>
        <p:spPr>
          <a:xfrm>
            <a:off x="13716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6" name="Rectangle 6"/>
          <p:cNvSpPr/>
          <p:nvPr/>
        </p:nvSpPr>
        <p:spPr>
          <a:xfrm>
            <a:off x="35052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5" name="Rectangle 6"/>
          <p:cNvSpPr/>
          <p:nvPr/>
        </p:nvSpPr>
        <p:spPr>
          <a:xfrm>
            <a:off x="35052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1" name="Rectangle 6"/>
          <p:cNvSpPr/>
          <p:nvPr/>
        </p:nvSpPr>
        <p:spPr>
          <a:xfrm>
            <a:off x="56388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" name="Rectangle 6"/>
          <p:cNvSpPr/>
          <p:nvPr/>
        </p:nvSpPr>
        <p:spPr>
          <a:xfrm>
            <a:off x="56388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4" name="Rectangle 10"/>
          <p:cNvSpPr>
            <a:spLocks noGrp="1"/>
          </p:cNvSpPr>
          <p:nvPr>
            <p:ph type="pic" sz="quarter" idx="13" hasCustomPrompt="1"/>
          </p:nvPr>
        </p:nvSpPr>
        <p:spPr>
          <a:xfrm>
            <a:off x="1524000" y="1600200"/>
            <a:ext cx="1371600" cy="685800"/>
          </a:xfrm>
        </p:spPr>
        <p:txBody>
          <a:bodyPr/>
          <a:lstStyle/>
          <a:p>
            <a:r>
              <a:rPr lang="en-US" dirty="0"/>
              <a:t>Company</a:t>
            </a:r>
            <a:r>
              <a:rPr lang="en-US" baseline="0" dirty="0"/>
              <a:t> Logo</a:t>
            </a:r>
            <a:endParaRPr lang="en-US" dirty="0"/>
          </a:p>
        </p:txBody>
      </p:sp>
      <p:sp>
        <p:nvSpPr>
          <p:cNvPr id="19" name="Rectangle 10"/>
          <p:cNvSpPr>
            <a:spLocks noGrp="1"/>
          </p:cNvSpPr>
          <p:nvPr>
            <p:ph type="pic" sz="quarter" idx="29" hasCustomPrompt="1"/>
          </p:nvPr>
        </p:nvSpPr>
        <p:spPr>
          <a:xfrm>
            <a:off x="1524000" y="4038600"/>
            <a:ext cx="1371600" cy="685800"/>
          </a:xfrm>
        </p:spPr>
        <p:txBody>
          <a:bodyPr/>
          <a:lstStyle/>
          <a:p>
            <a:r>
              <a:rPr lang="en-US" dirty="0"/>
              <a:t>Company</a:t>
            </a:r>
            <a:r>
              <a:rPr lang="en-US" baseline="0" dirty="0"/>
              <a:t> Logo</a:t>
            </a:r>
            <a:endParaRPr lang="en-US" dirty="0"/>
          </a:p>
        </p:txBody>
      </p:sp>
      <p:sp>
        <p:nvSpPr>
          <p:cNvPr id="27" name="Rectangle 10"/>
          <p:cNvSpPr>
            <a:spLocks noGrp="1"/>
          </p:cNvSpPr>
          <p:nvPr>
            <p:ph type="pic" sz="quarter" idx="17" hasCustomPrompt="1"/>
          </p:nvPr>
        </p:nvSpPr>
        <p:spPr>
          <a:xfrm>
            <a:off x="3657600" y="1600200"/>
            <a:ext cx="1371600" cy="685800"/>
          </a:xfrm>
        </p:spPr>
        <p:txBody>
          <a:bodyPr/>
          <a:lstStyle/>
          <a:p>
            <a:r>
              <a:rPr lang="en-US" dirty="0"/>
              <a:t>Company</a:t>
            </a:r>
            <a:r>
              <a:rPr lang="en-US" baseline="0" dirty="0"/>
              <a:t> Logo</a:t>
            </a:r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pic" sz="quarter" idx="30" hasCustomPrompt="1"/>
          </p:nvPr>
        </p:nvSpPr>
        <p:spPr>
          <a:xfrm>
            <a:off x="3657600" y="4038600"/>
            <a:ext cx="1371600" cy="685800"/>
          </a:xfrm>
        </p:spPr>
        <p:txBody>
          <a:bodyPr/>
          <a:lstStyle/>
          <a:p>
            <a:r>
              <a:rPr lang="en-US" dirty="0"/>
              <a:t>Company</a:t>
            </a:r>
            <a:r>
              <a:rPr lang="en-US" baseline="0" dirty="0"/>
              <a:t> Logo</a:t>
            </a:r>
            <a:endParaRPr lang="en-US" dirty="0"/>
          </a:p>
        </p:txBody>
      </p:sp>
      <p:sp>
        <p:nvSpPr>
          <p:cNvPr id="4" name="Rectangle 10"/>
          <p:cNvSpPr>
            <a:spLocks noGrp="1"/>
          </p:cNvSpPr>
          <p:nvPr>
            <p:ph type="pic" sz="quarter" idx="21" hasCustomPrompt="1"/>
          </p:nvPr>
        </p:nvSpPr>
        <p:spPr>
          <a:xfrm>
            <a:off x="5791200" y="1600200"/>
            <a:ext cx="1371600" cy="685800"/>
          </a:xfrm>
        </p:spPr>
        <p:txBody>
          <a:bodyPr/>
          <a:lstStyle/>
          <a:p>
            <a:r>
              <a:rPr lang="en-US" dirty="0"/>
              <a:t>Company</a:t>
            </a:r>
            <a:r>
              <a:rPr lang="en-US" baseline="0" dirty="0"/>
              <a:t> Logo</a:t>
            </a:r>
            <a:endParaRPr lang="en-US" dirty="0"/>
          </a:p>
        </p:txBody>
      </p:sp>
      <p:sp>
        <p:nvSpPr>
          <p:cNvPr id="15" name="Rectangle 10"/>
          <p:cNvSpPr>
            <a:spLocks noGrp="1"/>
          </p:cNvSpPr>
          <p:nvPr>
            <p:ph type="pic" sz="quarter" idx="31" hasCustomPrompt="1"/>
          </p:nvPr>
        </p:nvSpPr>
        <p:spPr>
          <a:xfrm>
            <a:off x="5791200" y="4038600"/>
            <a:ext cx="1371600" cy="685800"/>
          </a:xfrm>
        </p:spPr>
        <p:txBody>
          <a:bodyPr/>
          <a:lstStyle/>
          <a:p>
            <a:r>
              <a:rPr lang="en-US" dirty="0"/>
              <a:t>Company</a:t>
            </a:r>
            <a:r>
              <a:rPr lang="en-US" baseline="0" dirty="0"/>
              <a:t> Logo</a:t>
            </a:r>
            <a:endParaRPr lang="en-US" dirty="0"/>
          </a:p>
        </p:txBody>
      </p:sp>
      <p:sp>
        <p:nvSpPr>
          <p:cNvPr id="7" name="Rectangle 12"/>
          <p:cNvSpPr>
            <a:spLocks noGrp="1"/>
          </p:cNvSpPr>
          <p:nvPr>
            <p:ph type="body" sz="quarter" idx="14" hasCustomPrompt="1"/>
          </p:nvPr>
        </p:nvSpPr>
        <p:spPr>
          <a:xfrm>
            <a:off x="1524000" y="28956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/>
              <a:t>Amount</a:t>
            </a:r>
          </a:p>
        </p:txBody>
      </p:sp>
      <p:sp>
        <p:nvSpPr>
          <p:cNvPr id="28" name="Rectangle 12"/>
          <p:cNvSpPr>
            <a:spLocks noGrp="1"/>
          </p:cNvSpPr>
          <p:nvPr>
            <p:ph type="body" sz="quarter" idx="33" hasCustomPrompt="1"/>
          </p:nvPr>
        </p:nvSpPr>
        <p:spPr>
          <a:xfrm>
            <a:off x="1524000" y="53340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/>
              <a:t>Amount</a:t>
            </a:r>
          </a:p>
        </p:txBody>
      </p:sp>
      <p:sp>
        <p:nvSpPr>
          <p:cNvPr id="30" name="Rectangle 12"/>
          <p:cNvSpPr>
            <a:spLocks noGrp="1"/>
          </p:cNvSpPr>
          <p:nvPr>
            <p:ph type="body" sz="quarter" idx="18" hasCustomPrompt="1"/>
          </p:nvPr>
        </p:nvSpPr>
        <p:spPr>
          <a:xfrm>
            <a:off x="3657600" y="28956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/>
              <a:t>Amount</a:t>
            </a:r>
          </a:p>
        </p:txBody>
      </p:sp>
      <p:sp>
        <p:nvSpPr>
          <p:cNvPr id="13" name="Rectangle 12"/>
          <p:cNvSpPr>
            <a:spLocks noGrp="1"/>
          </p:cNvSpPr>
          <p:nvPr>
            <p:ph type="body" sz="quarter" idx="34" hasCustomPrompt="1"/>
          </p:nvPr>
        </p:nvSpPr>
        <p:spPr>
          <a:xfrm>
            <a:off x="3657600" y="53340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/>
              <a:t>Amount</a:t>
            </a:r>
          </a:p>
        </p:txBody>
      </p:sp>
      <p:sp>
        <p:nvSpPr>
          <p:cNvPr id="14" name="Rectangle 12"/>
          <p:cNvSpPr>
            <a:spLocks noGrp="1"/>
          </p:cNvSpPr>
          <p:nvPr>
            <p:ph type="body" sz="quarter" idx="22" hasCustomPrompt="1"/>
          </p:nvPr>
        </p:nvSpPr>
        <p:spPr>
          <a:xfrm>
            <a:off x="5791200" y="28956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/>
              <a:t>Amount</a:t>
            </a:r>
          </a:p>
        </p:txBody>
      </p:sp>
      <p:sp>
        <p:nvSpPr>
          <p:cNvPr id="2" name="Rectangle 12"/>
          <p:cNvSpPr>
            <a:spLocks noGrp="1"/>
          </p:cNvSpPr>
          <p:nvPr>
            <p:ph type="body" sz="quarter" idx="35" hasCustomPrompt="1"/>
          </p:nvPr>
        </p:nvSpPr>
        <p:spPr>
          <a:xfrm>
            <a:off x="5791200" y="53340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/>
              <a:t>Amount</a:t>
            </a:r>
          </a:p>
        </p:txBody>
      </p:sp>
      <p:sp>
        <p:nvSpPr>
          <p:cNvPr id="44" name="Rectangle 11"/>
          <p:cNvSpPr>
            <a:spLocks noGrp="1"/>
          </p:cNvSpPr>
          <p:nvPr>
            <p:ph type="body" sz="quarter" idx="15" hasCustomPrompt="1"/>
          </p:nvPr>
        </p:nvSpPr>
        <p:spPr>
          <a:xfrm>
            <a:off x="1524000" y="32004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35" name="Rectangle 11"/>
          <p:cNvSpPr>
            <a:spLocks noGrp="1"/>
          </p:cNvSpPr>
          <p:nvPr>
            <p:ph type="body" sz="quarter" idx="37" hasCustomPrompt="1"/>
          </p:nvPr>
        </p:nvSpPr>
        <p:spPr>
          <a:xfrm>
            <a:off x="1524000" y="56388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34" name="Rectangle 11"/>
          <p:cNvSpPr>
            <a:spLocks noGrp="1"/>
          </p:cNvSpPr>
          <p:nvPr>
            <p:ph type="body" sz="quarter" idx="19" hasCustomPrompt="1"/>
          </p:nvPr>
        </p:nvSpPr>
        <p:spPr>
          <a:xfrm>
            <a:off x="3657600" y="32004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40" name="Rectangle 11"/>
          <p:cNvSpPr>
            <a:spLocks noGrp="1"/>
          </p:cNvSpPr>
          <p:nvPr>
            <p:ph type="body" sz="quarter" idx="38" hasCustomPrompt="1"/>
          </p:nvPr>
        </p:nvSpPr>
        <p:spPr>
          <a:xfrm>
            <a:off x="3657600" y="56388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38" name="Rectangle 11"/>
          <p:cNvSpPr>
            <a:spLocks noGrp="1"/>
          </p:cNvSpPr>
          <p:nvPr>
            <p:ph type="body" sz="quarter" idx="23" hasCustomPrompt="1"/>
          </p:nvPr>
        </p:nvSpPr>
        <p:spPr>
          <a:xfrm>
            <a:off x="5791200" y="32004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33" name="Rectangle 11"/>
          <p:cNvSpPr>
            <a:spLocks noGrp="1"/>
          </p:cNvSpPr>
          <p:nvPr>
            <p:ph type="body" sz="quarter" idx="39" hasCustomPrompt="1"/>
          </p:nvPr>
        </p:nvSpPr>
        <p:spPr>
          <a:xfrm>
            <a:off x="5791200" y="56388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5" name="Rectangle 14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0" y="22860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56" name="Rectangle 14"/>
          <p:cNvSpPr>
            <a:spLocks noGrp="1"/>
          </p:cNvSpPr>
          <p:nvPr>
            <p:ph type="body" sz="quarter" idx="41" hasCustomPrompt="1"/>
          </p:nvPr>
        </p:nvSpPr>
        <p:spPr>
          <a:xfrm>
            <a:off x="1524000" y="47244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62" name="Rectangle 14"/>
          <p:cNvSpPr>
            <a:spLocks noGrp="1"/>
          </p:cNvSpPr>
          <p:nvPr>
            <p:ph type="body" sz="quarter" idx="20" hasCustomPrompt="1"/>
          </p:nvPr>
        </p:nvSpPr>
        <p:spPr>
          <a:xfrm>
            <a:off x="3657600" y="22860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37" name="Rectangle 14"/>
          <p:cNvSpPr>
            <a:spLocks noGrp="1"/>
          </p:cNvSpPr>
          <p:nvPr>
            <p:ph type="body" sz="quarter" idx="42" hasCustomPrompt="1"/>
          </p:nvPr>
        </p:nvSpPr>
        <p:spPr>
          <a:xfrm>
            <a:off x="3657600" y="47244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41" name="Rectangle 14"/>
          <p:cNvSpPr>
            <a:spLocks noGrp="1"/>
          </p:cNvSpPr>
          <p:nvPr>
            <p:ph type="body" sz="quarter" idx="24" hasCustomPrompt="1"/>
          </p:nvPr>
        </p:nvSpPr>
        <p:spPr>
          <a:xfrm>
            <a:off x="5791200" y="22860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52" name="Rectangle 14"/>
          <p:cNvSpPr>
            <a:spLocks noGrp="1"/>
          </p:cNvSpPr>
          <p:nvPr>
            <p:ph type="body" sz="quarter" idx="43" hasCustomPrompt="1"/>
          </p:nvPr>
        </p:nvSpPr>
        <p:spPr>
          <a:xfrm>
            <a:off x="5791200" y="47244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39" name="Rectangle 51"/>
          <p:cNvSpPr>
            <a:spLocks noGrp="1"/>
          </p:cNvSpPr>
          <p:nvPr>
            <p:ph type="body" sz="quarter" idx="46"/>
          </p:nvPr>
        </p:nvSpPr>
        <p:spPr>
          <a:xfrm>
            <a:off x="304800" y="381000"/>
            <a:ext cx="8077200" cy="838200"/>
          </a:xfrm>
        </p:spPr>
        <p:txBody>
          <a:bodyPr/>
          <a:lstStyle>
            <a:lvl1pPr>
              <a:defRPr sz="1200"/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Rectangle 42"/>
          <p:cNvSpPr>
            <a:spLocks noGrp="1"/>
          </p:cNvSpPr>
          <p:nvPr>
            <p:ph type="dt" sz="half" idx="47"/>
          </p:nvPr>
        </p:nvSpPr>
        <p:spPr/>
        <p:txBody>
          <a:bodyPr/>
          <a:lstStyle/>
          <a:p>
            <a:pPr algn="r"/>
            <a:fld id="{E8BD303E-7304-41BE-B693-A76D7275A3B0}" type="datetime1">
              <a:rPr lang="en-US" smtClean="0"/>
              <a:pPr algn="r"/>
              <a:t>9/22/2017</a:t>
            </a:fld>
            <a:endParaRPr lang="en-US"/>
          </a:p>
        </p:txBody>
      </p:sp>
      <p:sp>
        <p:nvSpPr>
          <p:cNvPr id="43" name="Rectangle 4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45" name="Rectangle 45"/>
          <p:cNvSpPr>
            <a:spLocks noGrp="1"/>
          </p:cNvSpPr>
          <p:nvPr>
            <p:ph type="ftr" sz="quarter" idx="49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781800" y="152400"/>
            <a:ext cx="2362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u="sng">
                <a:latin typeface="AvantGarde" pitchFamily="34" charset="0"/>
              </a:rPr>
              <a:t>Outline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6705600" y="838200"/>
            <a:ext cx="24384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ar-EG" sz="1400" b="1">
              <a:solidFill>
                <a:schemeClr val="tx1"/>
              </a:solidFill>
              <a:latin typeface="AvantGarde" pitchFamily="34" charset="0"/>
            </a:endParaRP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705600" y="762000"/>
            <a:ext cx="2438400" cy="6096000"/>
          </a:xfrm>
        </p:spPr>
        <p:txBody>
          <a:bodyPr/>
          <a:lstStyle>
            <a:lvl1pPr marL="0" indent="0">
              <a:buFontTx/>
              <a:buNone/>
              <a:defRPr sz="1200" b="1">
                <a:latin typeface="AvantGarde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spcBef>
                <a:spcPct val="50000"/>
              </a:spcBef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D1FAB6D-F76A-485B-A762-16AB753AEC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7" name="Rectangle 37"/>
          <p:cNvSpPr>
            <a:spLocks noGrp="1"/>
          </p:cNvSpPr>
          <p:nvPr>
            <p:ph type="body" sz="quarter" idx="13" hasCustomPrompt="1"/>
          </p:nvPr>
        </p:nvSpPr>
        <p:spPr>
          <a:xfrm>
            <a:off x="310896" y="381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43" name="Rectangle 37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838200"/>
            <a:ext cx="7391400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41" name="Rectangle 37"/>
          <p:cNvSpPr>
            <a:spLocks noGrp="1"/>
          </p:cNvSpPr>
          <p:nvPr>
            <p:ph type="body" sz="quarter" idx="17" hasCustomPrompt="1"/>
          </p:nvPr>
        </p:nvSpPr>
        <p:spPr>
          <a:xfrm>
            <a:off x="310896" y="1295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45" name="Rectangle 37"/>
          <p:cNvSpPr>
            <a:spLocks noGrp="1"/>
          </p:cNvSpPr>
          <p:nvPr>
            <p:ph type="body" sz="quarter" idx="19" hasCustomPrompt="1"/>
          </p:nvPr>
        </p:nvSpPr>
        <p:spPr>
          <a:xfrm>
            <a:off x="310896" y="1752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47" name="Rectangle 37"/>
          <p:cNvSpPr>
            <a:spLocks noGrp="1"/>
          </p:cNvSpPr>
          <p:nvPr>
            <p:ph type="body" sz="quarter" idx="21" hasCustomPrompt="1"/>
          </p:nvPr>
        </p:nvSpPr>
        <p:spPr>
          <a:xfrm>
            <a:off x="310896" y="2209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49" name="Rectangle 37"/>
          <p:cNvSpPr>
            <a:spLocks noGrp="1"/>
          </p:cNvSpPr>
          <p:nvPr>
            <p:ph type="body" sz="quarter" idx="23" hasCustomPrompt="1"/>
          </p:nvPr>
        </p:nvSpPr>
        <p:spPr>
          <a:xfrm>
            <a:off x="310896" y="2667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51" name="Rectangle 37"/>
          <p:cNvSpPr>
            <a:spLocks noGrp="1"/>
          </p:cNvSpPr>
          <p:nvPr>
            <p:ph type="body" sz="quarter" idx="25" hasCustomPrompt="1"/>
          </p:nvPr>
        </p:nvSpPr>
        <p:spPr>
          <a:xfrm>
            <a:off x="310896" y="3124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53" name="Rectangle 37"/>
          <p:cNvSpPr>
            <a:spLocks noGrp="1"/>
          </p:cNvSpPr>
          <p:nvPr>
            <p:ph type="body" sz="quarter" idx="27" hasCustomPrompt="1"/>
          </p:nvPr>
        </p:nvSpPr>
        <p:spPr>
          <a:xfrm>
            <a:off x="310896" y="3581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55" name="Rectangle 37"/>
          <p:cNvSpPr>
            <a:spLocks noGrp="1"/>
          </p:cNvSpPr>
          <p:nvPr>
            <p:ph type="body" sz="quarter" idx="29" hasCustomPrompt="1"/>
          </p:nvPr>
        </p:nvSpPr>
        <p:spPr>
          <a:xfrm>
            <a:off x="310896" y="4038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57" name="Rectangle 37"/>
          <p:cNvSpPr>
            <a:spLocks noGrp="1"/>
          </p:cNvSpPr>
          <p:nvPr>
            <p:ph type="body" sz="quarter" idx="31" hasCustomPrompt="1"/>
          </p:nvPr>
        </p:nvSpPr>
        <p:spPr>
          <a:xfrm>
            <a:off x="310896" y="4495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26" name="Rectangle 37"/>
          <p:cNvSpPr>
            <a:spLocks noGrp="1"/>
          </p:cNvSpPr>
          <p:nvPr>
            <p:ph type="body" sz="quarter" idx="33" hasCustomPrompt="1"/>
          </p:nvPr>
        </p:nvSpPr>
        <p:spPr>
          <a:xfrm>
            <a:off x="310896" y="4953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28" name="Rectangle 37"/>
          <p:cNvSpPr>
            <a:spLocks noGrp="1"/>
          </p:cNvSpPr>
          <p:nvPr>
            <p:ph type="body" sz="quarter" idx="35" hasCustomPrompt="1"/>
          </p:nvPr>
        </p:nvSpPr>
        <p:spPr>
          <a:xfrm>
            <a:off x="310896" y="5410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98" name="Rectangle 37"/>
          <p:cNvSpPr>
            <a:spLocks noGrp="1"/>
          </p:cNvSpPr>
          <p:nvPr>
            <p:ph type="body" sz="quarter" idx="14" hasCustomPrompt="1"/>
          </p:nvPr>
        </p:nvSpPr>
        <p:spPr>
          <a:xfrm>
            <a:off x="7696200" y="381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</a:p>
        </p:txBody>
      </p:sp>
      <p:sp>
        <p:nvSpPr>
          <p:cNvPr id="44" name="Rectangle 37"/>
          <p:cNvSpPr>
            <a:spLocks noGrp="1"/>
          </p:cNvSpPr>
          <p:nvPr>
            <p:ph type="body" sz="quarter" idx="16" hasCustomPrompt="1"/>
          </p:nvPr>
        </p:nvSpPr>
        <p:spPr>
          <a:xfrm>
            <a:off x="7696200" y="838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42" name="Rectangle 37"/>
          <p:cNvSpPr>
            <a:spLocks noGrp="1"/>
          </p:cNvSpPr>
          <p:nvPr>
            <p:ph type="body" sz="quarter" idx="18" hasCustomPrompt="1"/>
          </p:nvPr>
        </p:nvSpPr>
        <p:spPr>
          <a:xfrm>
            <a:off x="7696200" y="1295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46" name="Rectangle 37"/>
          <p:cNvSpPr>
            <a:spLocks noGrp="1"/>
          </p:cNvSpPr>
          <p:nvPr>
            <p:ph type="body" sz="quarter" idx="20" hasCustomPrompt="1"/>
          </p:nvPr>
        </p:nvSpPr>
        <p:spPr>
          <a:xfrm>
            <a:off x="7696200" y="1752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48" name="Rectangle 37"/>
          <p:cNvSpPr>
            <a:spLocks noGrp="1"/>
          </p:cNvSpPr>
          <p:nvPr>
            <p:ph type="body" sz="quarter" idx="22" hasCustomPrompt="1"/>
          </p:nvPr>
        </p:nvSpPr>
        <p:spPr>
          <a:xfrm>
            <a:off x="7696200" y="2209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50" name="Rectangle 37"/>
          <p:cNvSpPr>
            <a:spLocks noGrp="1"/>
          </p:cNvSpPr>
          <p:nvPr>
            <p:ph type="body" sz="quarter" idx="24" hasCustomPrompt="1"/>
          </p:nvPr>
        </p:nvSpPr>
        <p:spPr>
          <a:xfrm>
            <a:off x="7696200" y="2667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52" name="Rectangle 37"/>
          <p:cNvSpPr>
            <a:spLocks noGrp="1"/>
          </p:cNvSpPr>
          <p:nvPr>
            <p:ph type="body" sz="quarter" idx="26" hasCustomPrompt="1"/>
          </p:nvPr>
        </p:nvSpPr>
        <p:spPr>
          <a:xfrm>
            <a:off x="7696200" y="3124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54" name="Rectangle 37"/>
          <p:cNvSpPr>
            <a:spLocks noGrp="1"/>
          </p:cNvSpPr>
          <p:nvPr>
            <p:ph type="body" sz="quarter" idx="28" hasCustomPrompt="1"/>
          </p:nvPr>
        </p:nvSpPr>
        <p:spPr>
          <a:xfrm>
            <a:off x="7696200" y="3581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56" name="Rectangle 37"/>
          <p:cNvSpPr>
            <a:spLocks noGrp="1"/>
          </p:cNvSpPr>
          <p:nvPr>
            <p:ph type="body" sz="quarter" idx="30" hasCustomPrompt="1"/>
          </p:nvPr>
        </p:nvSpPr>
        <p:spPr>
          <a:xfrm>
            <a:off x="7696200" y="4038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58" name="Rectangle 37"/>
          <p:cNvSpPr>
            <a:spLocks noGrp="1"/>
          </p:cNvSpPr>
          <p:nvPr>
            <p:ph type="body" sz="quarter" idx="32" hasCustomPrompt="1"/>
          </p:nvPr>
        </p:nvSpPr>
        <p:spPr>
          <a:xfrm>
            <a:off x="7696200" y="4495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27" name="Rectangle 37"/>
          <p:cNvSpPr>
            <a:spLocks noGrp="1"/>
          </p:cNvSpPr>
          <p:nvPr>
            <p:ph type="body" sz="quarter" idx="34" hasCustomPrompt="1"/>
          </p:nvPr>
        </p:nvSpPr>
        <p:spPr>
          <a:xfrm>
            <a:off x="7696200" y="4953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29" name="Rectangle 37"/>
          <p:cNvSpPr>
            <a:spLocks noGrp="1"/>
          </p:cNvSpPr>
          <p:nvPr>
            <p:ph type="body" sz="quarter" idx="36" hasCustomPrompt="1"/>
          </p:nvPr>
        </p:nvSpPr>
        <p:spPr>
          <a:xfrm>
            <a:off x="7696200" y="5410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30" name="Rectangle 37"/>
          <p:cNvSpPr>
            <a:spLocks noGrp="1"/>
          </p:cNvSpPr>
          <p:nvPr>
            <p:ph type="body" sz="quarter" idx="37" hasCustomPrompt="1"/>
          </p:nvPr>
        </p:nvSpPr>
        <p:spPr>
          <a:xfrm>
            <a:off x="310896" y="5867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>
            <a:noAutofit/>
          </a:bodyPr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31" name="Rectangle 37"/>
          <p:cNvSpPr>
            <a:spLocks noGrp="1"/>
          </p:cNvSpPr>
          <p:nvPr>
            <p:ph type="body" sz="quarter" idx="38" hasCustomPrompt="1"/>
          </p:nvPr>
        </p:nvSpPr>
        <p:spPr>
          <a:xfrm>
            <a:off x="7696200" y="5867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32" name="Rectangle 32"/>
          <p:cNvSpPr>
            <a:spLocks noGrp="1"/>
          </p:cNvSpPr>
          <p:nvPr>
            <p:ph type="dt" sz="half" idx="39"/>
          </p:nvPr>
        </p:nvSpPr>
        <p:spPr/>
        <p:txBody>
          <a:bodyPr/>
          <a:lstStyle>
            <a:lvl1pPr>
              <a:defRPr sz="1100"/>
            </a:lvl1pPr>
            <a:extLst/>
          </a:lstStyle>
          <a:p>
            <a:pPr algn="r"/>
            <a:fld id="{F17F374F-8F2E-42FC-B8C0-8EDFCA32CD96}" type="datetime1">
              <a:rPr lang="en-US" sz="1100" smtClean="0"/>
              <a:pPr algn="r"/>
              <a:t>9/22/2017</a:t>
            </a:fld>
            <a:endParaRPr lang="en-US" sz="1100"/>
          </a:p>
        </p:txBody>
      </p:sp>
      <p:sp>
        <p:nvSpPr>
          <p:cNvPr id="33" name="Rectangle 33"/>
          <p:cNvSpPr>
            <a:spLocks noGrp="1"/>
          </p:cNvSpPr>
          <p:nvPr>
            <p:ph type="sldNum" sz="quarter" idx="40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34" name="Rectangle 34"/>
          <p:cNvSpPr>
            <a:spLocks noGrp="1"/>
          </p:cNvSpPr>
          <p:nvPr>
            <p:ph type="ftr" sz="quarter" idx="4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4038600"/>
            <a:ext cx="9144000" cy="6096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noFill/>
        </p:spPr>
        <p:txBody>
          <a:bodyPr vert="horz"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>
              <a:defRPr>
                <a:solidFill>
                  <a:srgbClr val="A0A0A0"/>
                </a:solidFill>
              </a:defRPr>
            </a:lvl1pPr>
            <a:extLst/>
          </a:lstStyle>
          <a:p>
            <a:fld id="{5A8D346D-A53F-433C-9D37-45A337EA482C}" type="datetime1">
              <a:rPr lang="en-US" smtClean="0"/>
              <a:pPr/>
              <a:t>9/22/2017</a:t>
            </a:fld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>
          <a:xfrm>
            <a:off x="2705100" y="6477000"/>
            <a:ext cx="37338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6477000" y="6477000"/>
            <a:ext cx="1021080" cy="304800"/>
          </a:xfrm>
        </p:spPr>
        <p:txBody>
          <a:bodyPr anchor="ctr"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dirty="0"/>
          </a:p>
        </p:txBody>
      </p:sp>
      <p:pic>
        <p:nvPicPr>
          <p:cNvPr id="10" name="Rectangle 9"/>
          <p:cNvPicPr>
            <a:picLocks noChangeAspect="1"/>
          </p:cNvPicPr>
          <p:nvPr/>
        </p:nvPicPr>
        <p:blipFill>
          <a:blip r:embed="rId2">
            <a:duotone>
              <a:schemeClr val="accent4"/>
              <a:srgbClr val="FFFFFF"/>
            </a:duotone>
          </a:blip>
          <a:stretch>
            <a:fillRect/>
          </a:stretch>
        </p:blipFill>
        <p:spPr>
          <a:xfrm>
            <a:off x="7601712" y="6239256"/>
            <a:ext cx="838200" cy="61607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10"/>
          <p:cNvSpPr/>
          <p:nvPr userDrawn="1"/>
        </p:nvSpPr>
        <p:spPr>
          <a:xfrm>
            <a:off x="0" y="4645880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7" name="Rectangle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r"/>
            <a:fld id="{F7F1F872-C5DE-403B-85F0-1024E6CA1886}" type="datetime1">
              <a:rPr lang="en-US" smtClean="0"/>
              <a:pPr algn="r"/>
              <a:t>9/22/2017</a:t>
            </a:fld>
            <a:endParaRPr lang="en-US"/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3B9D0E9-7F95-4423-9114-95494EF8154E}" type="datetime1">
              <a:rPr lang="en-US" smtClean="0"/>
              <a:pPr algn="r"/>
              <a:t>9/22/2017</a:t>
            </a:fld>
            <a:endParaRPr lang="en-US"/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11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8077200" cy="563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/>
            <a:fld id="{828FD173-2CB3-4214-8741-970D8D476901}" type="datetime1">
              <a:rPr lang="en-US" smtClean="0"/>
              <a:pPr algn="r"/>
              <a:t>9/22/2017</a:t>
            </a:fld>
            <a:endParaRPr lang="en-US"/>
          </a:p>
        </p:txBody>
      </p:sp>
      <p:sp>
        <p:nvSpPr>
          <p:cNvPr id="10" name="Rectangle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9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17"/>
          </p:nvPr>
        </p:nvSpPr>
        <p:spPr>
          <a:xfrm>
            <a:off x="4416552" y="609600"/>
            <a:ext cx="3962400" cy="563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pPr algn="r"/>
            <a:fld id="{A1704A40-8D3B-4404-9986-2B5D36474D63}" type="datetime1">
              <a:rPr lang="en-US" smtClean="0"/>
              <a:pPr algn="r"/>
              <a:t>9/22/2017</a:t>
            </a:fld>
            <a:endParaRPr lang="en-US"/>
          </a:p>
        </p:txBody>
      </p:sp>
      <p:sp>
        <p:nvSpPr>
          <p:cNvPr id="16" name="Rectangle 1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17" name="Rectangle 17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2 left, 1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18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21" name="Rectangle 11"/>
          <p:cNvSpPr>
            <a:spLocks noGrp="1"/>
          </p:cNvSpPr>
          <p:nvPr>
            <p:ph sz="quarter" idx="19"/>
          </p:nvPr>
        </p:nvSpPr>
        <p:spPr>
          <a:xfrm>
            <a:off x="4416552" y="609600"/>
            <a:ext cx="3962400" cy="563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pPr algn="r"/>
            <a:fld id="{DE3B91AD-F2C9-43CB-A84C-1D5C130F2509}" type="datetime1">
              <a:rPr lang="en-US" smtClean="0"/>
              <a:pPr algn="r"/>
              <a:t>9/22/2017</a:t>
            </a:fld>
            <a:endParaRPr lang="en-US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1 Left, 2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1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4419600" y="609600"/>
            <a:ext cx="3962400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20" name="Rectangle 11"/>
          <p:cNvSpPr>
            <a:spLocks noGrp="1"/>
          </p:cNvSpPr>
          <p:nvPr>
            <p:ph sz="quarter" idx="19"/>
          </p:nvPr>
        </p:nvSpPr>
        <p:spPr>
          <a:xfrm>
            <a:off x="4416552" y="3547872"/>
            <a:ext cx="3965448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Rectangle 21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pPr algn="r"/>
            <a:fld id="{27D93220-918A-400D-B3FA-D8B22567DEBB}" type="datetime1">
              <a:rPr lang="en-US" smtClean="0"/>
              <a:pPr algn="r"/>
              <a:t>9/22/2017</a:t>
            </a:fld>
            <a:endParaRPr lang="en-US"/>
          </a:p>
        </p:txBody>
      </p:sp>
      <p:sp>
        <p:nvSpPr>
          <p:cNvPr id="22" name="Rectangle 2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0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  <a:prstGeom prst="rect">
            <a:avLst/>
          </a:prstGeom>
        </p:spPr>
        <p:txBody>
          <a:bodyPr vert="vert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304800" y="381000"/>
            <a:ext cx="8077200" cy="5867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2"/>
          </p:nvPr>
        </p:nvSpPr>
        <p:spPr>
          <a:xfrm>
            <a:off x="7010400" y="76200"/>
            <a:ext cx="1371600" cy="228600"/>
          </a:xfrm>
          <a:prstGeom prst="rect">
            <a:avLst/>
          </a:prstGeom>
        </p:spPr>
        <p:txBody>
          <a:bodyPr vert="horz"/>
          <a:lstStyle>
            <a:lvl1pPr algn="ctr">
              <a:defRPr sz="1000">
                <a:solidFill>
                  <a:schemeClr val="tx1">
                    <a:tint val="65000"/>
                  </a:schemeClr>
                </a:solidFill>
              </a:defRPr>
            </a:lvl1pPr>
            <a:extLst/>
          </a:lstStyle>
          <a:p>
            <a:pPr algn="r"/>
            <a:fld id="{CCD717AA-EA39-47F3-8A0A-15B3575EDB53}" type="datetime1">
              <a:rPr lang="en-US" smtClean="0"/>
              <a:pPr algn="r"/>
              <a:t>9/22/2017</a:t>
            </a:fld>
            <a:endParaRPr lang="en-US" sz="1000" dirty="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4"/>
          </p:nvPr>
        </p:nvSpPr>
        <p:spPr>
          <a:xfrm>
            <a:off x="6504432" y="6473952"/>
            <a:ext cx="990600" cy="304800"/>
          </a:xfrm>
          <a:prstGeom prst="rect">
            <a:avLst/>
          </a:prstGeom>
        </p:spPr>
        <p:txBody>
          <a:bodyPr vert="horz" anchor="ctr"/>
          <a:lstStyle>
            <a:lvl1pPr algn="r">
              <a:defRPr sz="1000"/>
            </a:lvl1pPr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sz="1000" dirty="0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762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3"/>
          </p:nvPr>
        </p:nvSpPr>
        <p:spPr>
          <a:xfrm>
            <a:off x="2705100" y="6477000"/>
            <a:ext cx="3733800" cy="304800"/>
          </a:xfrm>
          <a:prstGeom prst="rect">
            <a:avLst/>
          </a:prstGeom>
        </p:spPr>
        <p:txBody>
          <a:bodyPr vert="horz" anchor="ctr"/>
          <a:lstStyle>
            <a:lvl1pPr algn="ctr">
              <a:defRPr sz="1000">
                <a:solidFill>
                  <a:sysClr val="windowText" lastClr="000000"/>
                </a:solidFill>
              </a:defRPr>
            </a:lvl1pPr>
            <a:extLst/>
          </a:lstStyle>
          <a:p>
            <a:endParaRPr lang="en-US" sz="1000" dirty="0">
              <a:solidFill>
                <a:sysClr val="windowText" lastClr="000000"/>
              </a:solidFill>
            </a:endParaRPr>
          </a:p>
        </p:txBody>
      </p:sp>
      <p:pic>
        <p:nvPicPr>
          <p:cNvPr id="24" name="ContosoLogo.jpg"/>
          <p:cNvPicPr>
            <a:picLocks noChangeAspect="1"/>
          </p:cNvPicPr>
          <p:nvPr/>
        </p:nvPicPr>
        <p:blipFill>
          <a:blip r:embed="rId19">
            <a:duotone>
              <a:schemeClr val="accent4"/>
              <a:srgbClr val="FFFFFF"/>
            </a:duotone>
          </a:blip>
          <a:stretch>
            <a:fillRect/>
          </a:stretch>
        </p:blipFill>
        <p:spPr>
          <a:xfrm>
            <a:off x="7601712" y="6239256"/>
            <a:ext cx="838200" cy="616077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3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4" r:id="rId16"/>
    <p:sldLayoutId id="2147483665" r:id="rId17"/>
  </p:sldLayoutIdLst>
  <p:hf sldNum="0" hdr="0" ftr="0" dt="0"/>
  <p:txStyles>
    <p:titleStyle>
      <a:lvl1pPr algn="l" rtl="1" eaLnBrk="1" latinLnBrk="0" hangingPunct="1">
        <a:spcBef>
          <a:spcPct val="0"/>
        </a:spcBef>
        <a:buNone/>
        <a:defRPr sz="2400" cap="small" spc="0" baseline="0">
          <a:solidFill>
            <a:schemeClr val="bg1"/>
          </a:solidFill>
          <a:latin typeface="+mj-lt"/>
          <a:ea typeface="+mj-ea"/>
          <a:cs typeface="+mj-cs"/>
        </a:defRPr>
      </a:lvl1pPr>
      <a:extLst/>
    </p:titleStyle>
    <p:bodyStyle>
      <a:lvl1pPr marL="0" marR="0" indent="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8701118" cy="1028712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Chapter 1.2 </a:t>
            </a:r>
            <a:b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Introduction to C++ Programming</a:t>
            </a:r>
            <a:endParaRPr lang="en-US" sz="3000" dirty="0"/>
          </a:p>
        </p:txBody>
      </p:sp>
      <p:sp>
        <p:nvSpPr>
          <p:cNvPr id="3" name="Rectangle 3"/>
          <p:cNvSpPr>
            <a:spLocks noGrp="1"/>
          </p:cNvSpPr>
          <p:nvPr>
            <p:ph type="subTitle" idx="1"/>
          </p:nvPr>
        </p:nvSpPr>
        <p:spPr>
          <a:xfrm>
            <a:off x="928662" y="6143644"/>
            <a:ext cx="6572296" cy="428628"/>
          </a:xfrm>
        </p:spPr>
        <p:txBody>
          <a:bodyPr>
            <a:noAutofit/>
          </a:bodyPr>
          <a:lstStyle/>
          <a:p>
            <a:pPr algn="ctr"/>
            <a:r>
              <a:rPr lang="en-US" sz="1600" dirty="0"/>
              <a:t>Dr. Shady Yehia Elmashad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85786" y="3357562"/>
            <a:ext cx="6000792" cy="64294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14290"/>
            <a:ext cx="8077200" cy="619108"/>
          </a:xfrm>
        </p:spPr>
        <p:txBody>
          <a:bodyPr>
            <a:noAutofit/>
          </a:bodyPr>
          <a:lstStyle/>
          <a:p>
            <a:pPr algn="ctr" rtl="0"/>
            <a:r>
              <a:rPr lang="en-US" sz="3600" dirty="0"/>
              <a:t>3. Variables and Constants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300062" y="785794"/>
            <a:ext cx="777240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3200" b="1" kern="0" dirty="0">
                <a:solidFill>
                  <a:srgbClr val="FF3300"/>
                </a:solidFill>
              </a:rPr>
              <a:t>Constants</a:t>
            </a:r>
            <a:endParaRPr lang="ar-EG" sz="3200" b="1" kern="0" dirty="0">
              <a:solidFill>
                <a:srgbClr val="FF33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4348" y="4714884"/>
            <a:ext cx="7215238" cy="64294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357158" y="1714488"/>
            <a:ext cx="7786742" cy="4572032"/>
          </a:xfrm>
          <a:prstGeom prst="rect">
            <a:avLst/>
          </a:prstGeom>
        </p:spPr>
        <p:txBody>
          <a:bodyPr/>
          <a:lstStyle/>
          <a:p>
            <a:pPr marL="457200" indent="-457200" algn="l" rtl="0">
              <a:buFont typeface="Arial" pitchFamily="34" charset="0"/>
              <a:buChar char="•"/>
              <a:defRPr/>
            </a:pPr>
            <a:r>
              <a:rPr lang="en-US" sz="2400" dirty="0"/>
              <a:t>Constant is the term that has a unique value and can't be changed during the program execution.</a:t>
            </a:r>
          </a:p>
          <a:p>
            <a:pPr marL="457200" indent="-457200" algn="l" rtl="0">
              <a:defRPr/>
            </a:pPr>
            <a:endParaRPr lang="en-US" sz="1600" dirty="0"/>
          </a:p>
          <a:p>
            <a:pPr marL="457200" indent="-457200" algn="l" rtl="0">
              <a:buFont typeface="Arial" pitchFamily="34" charset="0"/>
              <a:buChar char="•"/>
              <a:defRPr/>
            </a:pPr>
            <a:r>
              <a:rPr lang="en-US" sz="2400" dirty="0"/>
              <a:t>Declaration:</a:t>
            </a:r>
          </a:p>
          <a:p>
            <a:pPr marL="457200" indent="-457200" algn="l" rtl="0">
              <a:buFontTx/>
              <a:buNone/>
              <a:defRPr/>
            </a:pPr>
            <a:endParaRPr lang="en-US" sz="1050" dirty="0"/>
          </a:p>
          <a:p>
            <a:pPr marL="457200" indent="-457200" algn="l" rtl="0">
              <a:buFontTx/>
              <a:buAutoNum type="arabicPeriod"/>
              <a:defRPr/>
            </a:pPr>
            <a:r>
              <a:rPr lang="en-US" sz="2400" dirty="0"/>
              <a:t>#define     constant_name    constant_value</a:t>
            </a:r>
          </a:p>
          <a:p>
            <a:pPr marL="457200" indent="-457200" algn="l" rtl="0">
              <a:buFontTx/>
              <a:buAutoNum type="arabicPeriod"/>
              <a:defRPr/>
            </a:pPr>
            <a:endParaRPr lang="en-US" sz="1000" dirty="0"/>
          </a:p>
          <a:p>
            <a:pPr marL="457200" indent="-457200" algn="l" rtl="0">
              <a:buFontTx/>
              <a:buNone/>
              <a:defRPr/>
            </a:pPr>
            <a:r>
              <a:rPr lang="en-US" sz="2400" dirty="0"/>
              <a:t>Example:     #define   PI    3.14  </a:t>
            </a:r>
          </a:p>
          <a:p>
            <a:pPr marL="457200" indent="-457200" algn="l" rtl="0">
              <a:buFontTx/>
              <a:buNone/>
              <a:defRPr/>
            </a:pPr>
            <a:endParaRPr lang="en-US" sz="1600" dirty="0"/>
          </a:p>
          <a:p>
            <a:pPr algn="l" rtl="0">
              <a:buFontTx/>
              <a:buNone/>
              <a:defRPr/>
            </a:pPr>
            <a:r>
              <a:rPr lang="en-US" sz="2300" dirty="0"/>
              <a:t>2.  const     constant_type    constant_name = constant_value ;</a:t>
            </a:r>
          </a:p>
          <a:p>
            <a:pPr algn="l" rtl="0">
              <a:buFontTx/>
              <a:buNone/>
              <a:defRPr/>
            </a:pPr>
            <a:endParaRPr lang="en-US" sz="1000" dirty="0"/>
          </a:p>
          <a:p>
            <a:pPr algn="l" rtl="0">
              <a:buFontTx/>
              <a:buNone/>
              <a:defRPr/>
            </a:pPr>
            <a:r>
              <a:rPr lang="en-US" sz="2400" dirty="0"/>
              <a:t>Example:   const    float    PI  = 3.14; </a:t>
            </a:r>
          </a:p>
          <a:p>
            <a:pPr algn="l" rtl="0">
              <a:defRPr/>
            </a:pPr>
            <a:endParaRPr lang="en-US" dirty="0"/>
          </a:p>
          <a:p>
            <a:pPr algn="l" rtl="0"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14290"/>
            <a:ext cx="8077200" cy="619108"/>
          </a:xfrm>
        </p:spPr>
        <p:txBody>
          <a:bodyPr>
            <a:noAutofit/>
          </a:bodyPr>
          <a:lstStyle/>
          <a:p>
            <a:pPr algn="ctr" rtl="0"/>
            <a:r>
              <a:rPr lang="en-US" sz="3600" dirty="0"/>
              <a:t>3. Variables and Constants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728690" y="785794"/>
            <a:ext cx="777240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2400" b="1" kern="0" dirty="0">
                <a:solidFill>
                  <a:srgbClr val="FF3300"/>
                </a:solidFill>
              </a:rPr>
              <a:t>Variables and Constants Names</a:t>
            </a:r>
            <a:endParaRPr lang="ar-EG" sz="2400" b="1" kern="0" dirty="0">
              <a:solidFill>
                <a:srgbClr val="FF3300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500034" y="1785938"/>
            <a:ext cx="7772400" cy="4429144"/>
          </a:xfrm>
          <a:prstGeom prst="rect">
            <a:avLst/>
          </a:prstGeom>
        </p:spPr>
        <p:txBody>
          <a:bodyPr/>
          <a:lstStyle/>
          <a:p>
            <a:pPr algn="l" rtl="0">
              <a:buFont typeface="Arial" pitchFamily="34" charset="0"/>
              <a:buChar char="•"/>
            </a:pPr>
            <a:r>
              <a:rPr lang="en-US" sz="2600" dirty="0"/>
              <a:t> Can be composed of letters (both uppercase and lowercase letters), digits and underscore '_' only.</a:t>
            </a:r>
          </a:p>
          <a:p>
            <a:pPr algn="l" rtl="0"/>
            <a:endParaRPr lang="en-US" sz="1000" dirty="0"/>
          </a:p>
          <a:p>
            <a:pPr algn="l" rtl="0">
              <a:buFont typeface="Arial" pitchFamily="34" charset="0"/>
              <a:buChar char="•"/>
            </a:pPr>
            <a:r>
              <a:rPr lang="en-US" sz="2600" dirty="0"/>
              <a:t> Must begin with a letter or underscore ‘_’.</a:t>
            </a:r>
          </a:p>
          <a:p>
            <a:pPr algn="l" rtl="0"/>
            <a:endParaRPr lang="en-US" sz="1000" dirty="0"/>
          </a:p>
          <a:p>
            <a:pPr algn="l" rtl="0">
              <a:buFont typeface="Arial" pitchFamily="34" charset="0"/>
              <a:buChar char="•"/>
            </a:pPr>
            <a:r>
              <a:rPr lang="en-US" sz="2600" dirty="0"/>
              <a:t> Don’t contain space or special character:</a:t>
            </a:r>
          </a:p>
          <a:p>
            <a:pPr algn="l" rtl="0">
              <a:buFontTx/>
              <a:buNone/>
            </a:pPr>
            <a:r>
              <a:rPr lang="en-US" sz="2600" dirty="0"/>
              <a:t>(#, *, ?, -, @, !, $, %,&amp;, space,……)</a:t>
            </a:r>
          </a:p>
          <a:p>
            <a:pPr algn="l" rtl="0">
              <a:buFontTx/>
              <a:buNone/>
            </a:pPr>
            <a:endParaRPr lang="en-US" sz="1000" dirty="0"/>
          </a:p>
          <a:p>
            <a:pPr algn="l" rtl="0">
              <a:buFont typeface="Arial" pitchFamily="34" charset="0"/>
              <a:buChar char="•"/>
            </a:pPr>
            <a:r>
              <a:rPr lang="en-US" sz="2600" dirty="0"/>
              <a:t> Can’t be one of the reserved words (they are used by the compiler so they are not available for re-definition or overloading.)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14290"/>
            <a:ext cx="8077200" cy="619108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3. Variables and Constants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728690" y="785794"/>
            <a:ext cx="777240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2400" b="1" kern="0" dirty="0">
                <a:solidFill>
                  <a:srgbClr val="FF3300"/>
                </a:solidFill>
              </a:rPr>
              <a:t>Reserved Words Examples</a:t>
            </a:r>
            <a:endParaRPr lang="ar-EG" sz="2400" b="1" kern="0" dirty="0">
              <a:solidFill>
                <a:srgbClr val="FF33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71472" y="1733550"/>
            <a:ext cx="7772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400" kern="0" dirty="0">
                <a:solidFill>
                  <a:schemeClr val="tx1"/>
                </a:solidFill>
                <a:latin typeface="+mn-lt"/>
                <a:cs typeface="+mn-cs"/>
              </a:rPr>
              <a:t>int 	           float	           double	        char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kern="0" dirty="0">
                <a:solidFill>
                  <a:schemeClr val="tx1"/>
                </a:solidFill>
                <a:latin typeface="+mn-lt"/>
                <a:cs typeface="+mn-cs"/>
              </a:rPr>
              <a:t>string              short                long                  signed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kern="0" dirty="0">
                <a:solidFill>
                  <a:schemeClr val="tx1"/>
                </a:solidFill>
                <a:latin typeface="+mn-lt"/>
                <a:cs typeface="+mn-cs"/>
              </a:rPr>
              <a:t>for 	           while                if                       switch     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kern="0" dirty="0">
                <a:solidFill>
                  <a:schemeClr val="tx1"/>
                </a:solidFill>
                <a:latin typeface="+mn-lt"/>
                <a:cs typeface="+mn-cs"/>
              </a:rPr>
              <a:t>break              default              do                    else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kern="0" dirty="0">
                <a:solidFill>
                  <a:schemeClr val="tx1"/>
                </a:solidFill>
              </a:rPr>
              <a:t>case               return 	           </a:t>
            </a:r>
            <a:r>
              <a:rPr lang="en-US" sz="2400" kern="0" dirty="0" err="1">
                <a:solidFill>
                  <a:schemeClr val="tx1"/>
                </a:solidFill>
              </a:rPr>
              <a:t>sizeof</a:t>
            </a:r>
            <a:r>
              <a:rPr lang="en-US" sz="2400" kern="0" dirty="0">
                <a:solidFill>
                  <a:schemeClr val="tx1"/>
                </a:solidFill>
              </a:rPr>
              <a:t>	          static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kern="0" dirty="0">
                <a:solidFill>
                  <a:schemeClr val="tx1"/>
                </a:solidFill>
              </a:rPr>
              <a:t>continue        </a:t>
            </a:r>
            <a:r>
              <a:rPr lang="en-US" sz="2400" kern="0" dirty="0" err="1">
                <a:solidFill>
                  <a:schemeClr val="tx1"/>
                </a:solidFill>
              </a:rPr>
              <a:t>goto</a:t>
            </a:r>
            <a:r>
              <a:rPr lang="en-US" sz="2400" kern="0" dirty="0">
                <a:solidFill>
                  <a:schemeClr val="tx1"/>
                </a:solidFill>
              </a:rPr>
              <a:t>                   true                  false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kern="0" dirty="0">
                <a:solidFill>
                  <a:schemeClr val="tx1"/>
                </a:solidFill>
              </a:rPr>
              <a:t>const	            void                 private</a:t>
            </a:r>
            <a:r>
              <a:rPr lang="ar-SA" sz="2400" kern="0" dirty="0">
                <a:solidFill>
                  <a:schemeClr val="tx1"/>
                </a:solidFill>
              </a:rPr>
              <a:t>	</a:t>
            </a:r>
            <a:r>
              <a:rPr lang="en-US" sz="2400" kern="0" dirty="0">
                <a:solidFill>
                  <a:schemeClr val="tx1"/>
                </a:solidFill>
              </a:rPr>
              <a:t>           </a:t>
            </a:r>
            <a:r>
              <a:rPr lang="en-US" sz="2400" kern="0" dirty="0" err="1">
                <a:solidFill>
                  <a:schemeClr val="tx1"/>
                </a:solidFill>
              </a:rPr>
              <a:t>struct</a:t>
            </a:r>
            <a:endParaRPr lang="en-US" sz="2400" kern="0" dirty="0">
              <a:solidFill>
                <a:schemeClr val="tx1"/>
              </a:solidFill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kern="0" dirty="0">
                <a:solidFill>
                  <a:schemeClr val="tx1"/>
                </a:solidFill>
              </a:rPr>
              <a:t>class		</a:t>
            </a:r>
            <a:r>
              <a:rPr lang="en-US" sz="2400" kern="0" dirty="0" err="1">
                <a:solidFill>
                  <a:schemeClr val="tx1"/>
                </a:solidFill>
              </a:rPr>
              <a:t>cin</a:t>
            </a:r>
            <a:r>
              <a:rPr lang="en-US" sz="2400" kern="0" dirty="0">
                <a:solidFill>
                  <a:schemeClr val="tx1"/>
                </a:solidFill>
              </a:rPr>
              <a:t>                    cout                   new</a:t>
            </a:r>
            <a:endParaRPr lang="en-US" sz="2400" kern="0" dirty="0">
              <a:solidFill>
                <a:schemeClr val="tx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14290"/>
            <a:ext cx="8077200" cy="619108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3. Variables and Constants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728690" y="785794"/>
            <a:ext cx="777240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2400" b="1" kern="0" dirty="0">
                <a:solidFill>
                  <a:srgbClr val="FF3300"/>
                </a:solidFill>
              </a:rPr>
              <a:t>Reserved Words Examples</a:t>
            </a:r>
            <a:endParaRPr lang="ar-EG" sz="2400" b="1" kern="0" dirty="0">
              <a:solidFill>
                <a:srgbClr val="FF33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42910" y="1733568"/>
            <a:ext cx="7772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kern="0" dirty="0">
                <a:solidFill>
                  <a:schemeClr val="tx1"/>
                </a:solidFill>
                <a:latin typeface="+mn-lt"/>
                <a:cs typeface="+mn-cs"/>
              </a:rPr>
              <a:t>Which of the following variable names are valid/not valid and why if not?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400" kern="0" dirty="0">
              <a:solidFill>
                <a:schemeClr val="tx1"/>
              </a:solidFill>
              <a:latin typeface="+mn-lt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42976" y="2819734"/>
          <a:ext cx="6786609" cy="2992120"/>
        </p:xfrm>
        <a:graphic>
          <a:graphicData uri="http://schemas.openxmlformats.org/drawingml/2006/table">
            <a:tbl>
              <a:tblPr rtl="1" firstRow="1" bandRow="1">
                <a:tableStyleId>{7DF18680-E054-41AD-8BC1-D1AEF772440D}</a:tableStyleId>
              </a:tblPr>
              <a:tblGrid>
                <a:gridCol w="16966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65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67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66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/>
                        <a:t>Valid or not</a:t>
                      </a:r>
                      <a:endParaRPr lang="ar-EG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/>
                        <a:t>Name</a:t>
                      </a:r>
                      <a:endParaRPr lang="ar-EG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/>
                        <a:t>Valid or not</a:t>
                      </a:r>
                      <a:endParaRPr lang="ar-EG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/>
                        <a:t>Name</a:t>
                      </a:r>
                      <a:endParaRPr lang="ar-EG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1"/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/>
                        <a:t>10rate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/>
                        <a:t>area</a:t>
                      </a:r>
                      <a:endParaRPr lang="ar-E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1"/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/>
                        <a:t>Shoubra</a:t>
                      </a:r>
                      <a:r>
                        <a:rPr lang="en-US" baseline="0" dirty="0"/>
                        <a:t> faculty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shoubra_</a:t>
                      </a:r>
                      <a:r>
                        <a:rPr lang="en-US" baseline="0" dirty="0" err="1"/>
                        <a:t>faculty</a:t>
                      </a:r>
                      <a:endParaRPr lang="ar-E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1"/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err="1"/>
                        <a:t>W#d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/>
                        <a:t>w234</a:t>
                      </a:r>
                      <a:endParaRPr lang="ar-E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/>
                        <a:t>1233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/>
                        <a:t>Ahmed</a:t>
                      </a:r>
                      <a:endParaRPr lang="ar-E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err="1"/>
                        <a:t>Cin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/>
                        <a:t>A3</a:t>
                      </a:r>
                      <a:endParaRPr lang="ar-E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Shoubra</a:t>
                      </a:r>
                      <a:r>
                        <a:rPr lang="en-US" baseline="0" dirty="0"/>
                        <a:t>-faculty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/>
                        <a:t>A_3</a:t>
                      </a:r>
                      <a:endParaRPr lang="ar-E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/>
                        <a:t>int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/>
                        <a:t>temp</a:t>
                      </a:r>
                      <a:endParaRPr lang="ar-E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8F0B486-7C3C-4772-816C-462E76CF11A4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1600">
                <a:cs typeface="Times New Roman" pitchFamily="18" charset="0"/>
              </a:rPr>
              <a:t>1.  Initialize </a:t>
            </a:r>
            <a:r>
              <a:rPr lang="en-US" sz="1600">
                <a:latin typeface="Courier New" pitchFamily="49" charset="0"/>
                <a:cs typeface="Times New Roman" pitchFamily="18" charset="0"/>
              </a:rPr>
              <a:t>const</a:t>
            </a:r>
            <a:r>
              <a:rPr lang="en-US" sz="1600">
                <a:cs typeface="Times New Roman" pitchFamily="18" charset="0"/>
              </a:rPr>
              <a:t> variable</a:t>
            </a:r>
          </a:p>
          <a:p>
            <a:pPr eaLnBrk="1" hangingPunct="1"/>
            <a:endParaRPr lang="en-US" sz="1600">
              <a:cs typeface="Times New Roman" pitchFamily="18" charset="0"/>
            </a:endParaRPr>
          </a:p>
          <a:p>
            <a:pPr eaLnBrk="1" hangingPunct="1"/>
            <a:r>
              <a:rPr lang="en-US" sz="1600">
                <a:cs typeface="Times New Roman" pitchFamily="18" charset="0"/>
              </a:rPr>
              <a:t>2.  Attempt to modify variable</a:t>
            </a:r>
          </a:p>
          <a:p>
            <a:pPr eaLnBrk="1" hangingPunct="1"/>
            <a:r>
              <a:rPr lang="en-US" sz="1600">
                <a:cs typeface="Times New Roman" pitchFamily="18" charset="0"/>
              </a:rPr>
              <a:t> </a:t>
            </a:r>
          </a:p>
          <a:p>
            <a:pPr eaLnBrk="1" hangingPunct="1"/>
            <a:endParaRPr lang="en-US" sz="1600"/>
          </a:p>
          <a:p>
            <a:pPr eaLnBrk="1" hangingPunct="1"/>
            <a:endParaRPr lang="en-US" sz="1600"/>
          </a:p>
          <a:p>
            <a:pPr eaLnBrk="1" hangingPunct="1"/>
            <a:endParaRPr lang="en-US" sz="1600"/>
          </a:p>
          <a:p>
            <a:pPr eaLnBrk="1" hangingPunct="1"/>
            <a:endParaRPr lang="en-US" sz="1600"/>
          </a:p>
          <a:p>
            <a:pPr eaLnBrk="1" hangingPunct="1"/>
            <a:r>
              <a:rPr lang="en-US" sz="1600"/>
              <a:t>Program Output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0"/>
            <a:ext cx="6781800" cy="2971800"/>
            <a:chOff x="0" y="0"/>
            <a:chExt cx="3072" cy="4114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0" y="0"/>
              <a:ext cx="3072" cy="374"/>
              <a:chOff x="0" y="0"/>
              <a:chExt cx="3072" cy="374"/>
            </a:xfrm>
          </p:grpSpPr>
          <p:sp>
            <p:nvSpPr>
              <p:cNvPr id="16426" name="Rectangle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6427" name="Rectangle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1	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// Fig. 4.7: fig04_07.cpp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0" y="374"/>
              <a:ext cx="3072" cy="374"/>
              <a:chOff x="0" y="374"/>
              <a:chExt cx="3072" cy="374"/>
            </a:xfrm>
          </p:grpSpPr>
          <p:sp>
            <p:nvSpPr>
              <p:cNvPr id="16424" name="Rectangle 8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6425" name="Rectangle 9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2	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// A const object must be initialized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0" y="748"/>
              <a:ext cx="3072" cy="374"/>
              <a:chOff x="0" y="748"/>
              <a:chExt cx="3072" cy="374"/>
            </a:xfrm>
          </p:grpSpPr>
          <p:sp>
            <p:nvSpPr>
              <p:cNvPr id="16422" name="Rectangle 11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6423" name="Rectangle 12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3	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0" y="1122"/>
              <a:ext cx="3072" cy="374"/>
              <a:chOff x="0" y="1122"/>
              <a:chExt cx="3072" cy="374"/>
            </a:xfrm>
          </p:grpSpPr>
          <p:sp>
            <p:nvSpPr>
              <p:cNvPr id="16420" name="Rectangle 14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6421" name="Rectangle 15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4	</a:t>
                </a:r>
                <a:r>
                  <a:rPr lang="en-US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b="1">
                    <a:latin typeface="Courier New" pitchFamily="49" charset="0"/>
                  </a:rPr>
                  <a:t> main()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0" y="1496"/>
              <a:ext cx="3072" cy="374"/>
              <a:chOff x="0" y="1496"/>
              <a:chExt cx="3072" cy="374"/>
            </a:xfrm>
          </p:grpSpPr>
          <p:sp>
            <p:nvSpPr>
              <p:cNvPr id="16418" name="Rectangle 17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6419" name="Rectangle 18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5	</a:t>
                </a:r>
                <a:r>
                  <a:rPr lang="en-US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8" name="Group 19"/>
            <p:cNvGrpSpPr>
              <a:grpSpLocks/>
            </p:cNvGrpSpPr>
            <p:nvPr/>
          </p:nvGrpSpPr>
          <p:grpSpPr bwMode="auto">
            <a:xfrm>
              <a:off x="0" y="1870"/>
              <a:ext cx="3072" cy="374"/>
              <a:chOff x="0" y="1870"/>
              <a:chExt cx="3072" cy="374"/>
            </a:xfrm>
          </p:grpSpPr>
          <p:sp>
            <p:nvSpPr>
              <p:cNvPr id="16416" name="Rectangle 20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6417" name="Rectangle 21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6	</a:t>
                </a:r>
                <a:r>
                  <a:rPr lang="en-US" b="1">
                    <a:latin typeface="Courier New" pitchFamily="49" charset="0"/>
                  </a:rPr>
                  <a:t>   </a:t>
                </a:r>
                <a:r>
                  <a:rPr lang="en-US" b="1">
                    <a:solidFill>
                      <a:srgbClr val="275AFF"/>
                    </a:solidFill>
                    <a:latin typeface="Courier New" pitchFamily="49" charset="0"/>
                  </a:rPr>
                  <a:t>const int</a:t>
                </a:r>
                <a:r>
                  <a:rPr lang="en-US" b="1">
                    <a:latin typeface="Courier New" pitchFamily="49" charset="0"/>
                  </a:rPr>
                  <a:t> x;  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// Error: x must be initialized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9" name="Group 22"/>
            <p:cNvGrpSpPr>
              <a:grpSpLocks/>
            </p:cNvGrpSpPr>
            <p:nvPr/>
          </p:nvGrpSpPr>
          <p:grpSpPr bwMode="auto">
            <a:xfrm>
              <a:off x="0" y="2244"/>
              <a:ext cx="3072" cy="374"/>
              <a:chOff x="0" y="2244"/>
              <a:chExt cx="3072" cy="374"/>
            </a:xfrm>
          </p:grpSpPr>
          <p:sp>
            <p:nvSpPr>
              <p:cNvPr id="16414" name="Rectangle 23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6415" name="Rectangle 24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7	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25"/>
            <p:cNvGrpSpPr>
              <a:grpSpLocks/>
            </p:cNvGrpSpPr>
            <p:nvPr/>
          </p:nvGrpSpPr>
          <p:grpSpPr bwMode="auto">
            <a:xfrm>
              <a:off x="0" y="2618"/>
              <a:ext cx="3072" cy="374"/>
              <a:chOff x="0" y="2618"/>
              <a:chExt cx="3072" cy="374"/>
            </a:xfrm>
          </p:grpSpPr>
          <p:sp>
            <p:nvSpPr>
              <p:cNvPr id="16412" name="Rectangle 26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6413" name="Rectangle 27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8	</a:t>
                </a:r>
                <a:r>
                  <a:rPr lang="en-US" b="1">
                    <a:latin typeface="Courier New" pitchFamily="49" charset="0"/>
                  </a:rPr>
                  <a:t>   x = 7;       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 // Error: cannot modify a const variable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8"/>
            <p:cNvGrpSpPr>
              <a:grpSpLocks/>
            </p:cNvGrpSpPr>
            <p:nvPr/>
          </p:nvGrpSpPr>
          <p:grpSpPr bwMode="auto">
            <a:xfrm>
              <a:off x="0" y="2992"/>
              <a:ext cx="3072" cy="374"/>
              <a:chOff x="0" y="2992"/>
              <a:chExt cx="3072" cy="374"/>
            </a:xfrm>
          </p:grpSpPr>
          <p:sp>
            <p:nvSpPr>
              <p:cNvPr id="16410" name="Rectangle 29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6411" name="Rectangle 30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9	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31"/>
            <p:cNvGrpSpPr>
              <a:grpSpLocks/>
            </p:cNvGrpSpPr>
            <p:nvPr/>
          </p:nvGrpSpPr>
          <p:grpSpPr bwMode="auto">
            <a:xfrm>
              <a:off x="0" y="3366"/>
              <a:ext cx="3072" cy="374"/>
              <a:chOff x="0" y="3366"/>
              <a:chExt cx="3072" cy="374"/>
            </a:xfrm>
          </p:grpSpPr>
          <p:sp>
            <p:nvSpPr>
              <p:cNvPr id="16408" name="Rectangle 32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6409" name="Rectangle 33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10	</a:t>
                </a:r>
                <a:r>
                  <a:rPr lang="en-US" b="1">
                    <a:latin typeface="Courier New" pitchFamily="49" charset="0"/>
                  </a:rPr>
                  <a:t>   </a:t>
                </a:r>
                <a:r>
                  <a:rPr lang="en-US" b="1">
                    <a:solidFill>
                      <a:srgbClr val="275AFF"/>
                    </a:solidFill>
                    <a:latin typeface="Courier New" pitchFamily="49" charset="0"/>
                  </a:rPr>
                  <a:t>return</a:t>
                </a:r>
                <a:r>
                  <a:rPr lang="en-US" b="1">
                    <a:latin typeface="Courier New" pitchFamily="49" charset="0"/>
                  </a:rPr>
                  <a:t> 0;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3" name="Group 34"/>
            <p:cNvGrpSpPr>
              <a:grpSpLocks/>
            </p:cNvGrpSpPr>
            <p:nvPr/>
          </p:nvGrpSpPr>
          <p:grpSpPr bwMode="auto">
            <a:xfrm>
              <a:off x="0" y="3740"/>
              <a:ext cx="3072" cy="374"/>
              <a:chOff x="0" y="3740"/>
              <a:chExt cx="3072" cy="374"/>
            </a:xfrm>
          </p:grpSpPr>
          <p:sp>
            <p:nvSpPr>
              <p:cNvPr id="16406" name="Rectangle 35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6407" name="Rectangle 36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11	</a:t>
                </a:r>
                <a:r>
                  <a:rPr lang="en-US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</p:grpSp>
      <p:sp>
        <p:nvSpPr>
          <p:cNvPr id="16389" name="Rectangle 38"/>
          <p:cNvSpPr>
            <a:spLocks noChangeArrowheads="1"/>
          </p:cNvSpPr>
          <p:nvPr/>
        </p:nvSpPr>
        <p:spPr bwMode="auto">
          <a:xfrm>
            <a:off x="0" y="3276600"/>
            <a:ext cx="6781800" cy="137001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Fig04_07.cpp: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Error E2304 Fig04_07.cpp 6: Constant variable 'x' must be 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   initialized in function main()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Error E2024 Fig04_07.cpp 8: Cannot modify a const object in 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   function main()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*** 2 errors in Compile ***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endParaRPr lang="en-US" b="1">
              <a:solidFill>
                <a:schemeClr val="tx1"/>
              </a:solidFill>
              <a:latin typeface="Courier New" pitchFamily="49" charset="0"/>
            </a:endParaRPr>
          </a:p>
        </p:txBody>
      </p:sp>
      <p:grpSp>
        <p:nvGrpSpPr>
          <p:cNvPr id="14" name="Group 42"/>
          <p:cNvGrpSpPr>
            <a:grpSpLocks/>
          </p:cNvGrpSpPr>
          <p:nvPr/>
        </p:nvGrpSpPr>
        <p:grpSpPr bwMode="auto">
          <a:xfrm>
            <a:off x="1295400" y="1652588"/>
            <a:ext cx="5334000" cy="1852612"/>
            <a:chOff x="960" y="1041"/>
            <a:chExt cx="3360" cy="1167"/>
          </a:xfrm>
        </p:grpSpPr>
        <p:grpSp>
          <p:nvGrpSpPr>
            <p:cNvPr id="15" name="Group 40"/>
            <p:cNvGrpSpPr>
              <a:grpSpLocks/>
            </p:cNvGrpSpPr>
            <p:nvPr/>
          </p:nvGrpSpPr>
          <p:grpSpPr bwMode="auto">
            <a:xfrm>
              <a:off x="960" y="1041"/>
              <a:ext cx="3360" cy="526"/>
              <a:chOff x="816" y="576"/>
              <a:chExt cx="3360" cy="526"/>
            </a:xfrm>
          </p:grpSpPr>
          <p:sp>
            <p:nvSpPr>
              <p:cNvPr id="16393" name="Rectangle 37"/>
              <p:cNvSpPr>
                <a:spLocks noChangeArrowheads="1"/>
              </p:cNvSpPr>
              <p:nvPr/>
            </p:nvSpPr>
            <p:spPr bwMode="auto">
              <a:xfrm>
                <a:off x="1776" y="576"/>
                <a:ext cx="2400" cy="526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600">
                    <a:solidFill>
                      <a:schemeClr val="tx1"/>
                    </a:solidFill>
                  </a:rPr>
                  <a:t>Notice that </a:t>
                </a:r>
                <a:r>
                  <a:rPr lang="en-US" sz="1600" b="1">
                    <a:solidFill>
                      <a:schemeClr val="tx1"/>
                    </a:solidFill>
                    <a:latin typeface="Courier New" pitchFamily="49" charset="0"/>
                  </a:rPr>
                  <a:t>const </a:t>
                </a:r>
                <a:r>
                  <a:rPr lang="en-US" sz="1600">
                    <a:solidFill>
                      <a:schemeClr val="tx1"/>
                    </a:solidFill>
                  </a:rPr>
                  <a:t>variables must be initialized because they cannot be modified later.</a:t>
                </a:r>
              </a:p>
            </p:txBody>
          </p:sp>
          <p:sp>
            <p:nvSpPr>
              <p:cNvPr id="16394" name="Line 39"/>
              <p:cNvSpPr>
                <a:spLocks noChangeShapeType="1"/>
              </p:cNvSpPr>
              <p:nvPr/>
            </p:nvSpPr>
            <p:spPr bwMode="auto">
              <a:xfrm flipH="1" flipV="1">
                <a:off x="816" y="576"/>
                <a:ext cx="96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</p:grpSp>
        <p:sp>
          <p:nvSpPr>
            <p:cNvPr id="16392" name="Line 41"/>
            <p:cNvSpPr>
              <a:spLocks noChangeShapeType="1"/>
            </p:cNvSpPr>
            <p:nvPr/>
          </p:nvSpPr>
          <p:spPr bwMode="auto">
            <a:xfrm flipH="1">
              <a:off x="2688" y="1680"/>
              <a:ext cx="288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19108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4. Basic C++ Data Types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85852" y="1900246"/>
          <a:ext cx="6238876" cy="2865120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3614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43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3200" dirty="0"/>
                        <a:t>Keyword</a:t>
                      </a:r>
                      <a:endParaRPr lang="ar-EG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dirty="0"/>
                        <a:t>Type</a:t>
                      </a:r>
                      <a:endParaRPr lang="ar-EG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/>
                        <a:t>short - int - long</a:t>
                      </a:r>
                      <a:endParaRPr lang="ar-EG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/>
                        <a:t>Integer</a:t>
                      </a:r>
                      <a:endParaRPr lang="ar-EG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/>
                        <a:t>float - double - long double </a:t>
                      </a:r>
                      <a:endParaRPr lang="ar-EG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/>
                        <a:t>Real</a:t>
                      </a:r>
                      <a:endParaRPr lang="ar-EG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/>
                        <a:t>char</a:t>
                      </a:r>
                      <a:endParaRPr lang="ar-EG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/>
                        <a:t>Character</a:t>
                      </a:r>
                      <a:endParaRPr lang="ar-EG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/>
                        <a:t>string</a:t>
                      </a:r>
                      <a:endParaRPr lang="ar-EG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/>
                        <a:t>String</a:t>
                      </a:r>
                      <a:endParaRPr lang="ar-EG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err="1"/>
                        <a:t>bool</a:t>
                      </a:r>
                      <a:endParaRPr lang="ar-EG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/>
                        <a:t>Boolean</a:t>
                      </a:r>
                      <a:endParaRPr lang="ar-EG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19108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4. Basic C++ Data Types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714375" y="1071563"/>
            <a:ext cx="7643813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2400" b="1" dirty="0"/>
              <a:t> Real: </a:t>
            </a:r>
            <a:r>
              <a:rPr lang="en-US" sz="2400" dirty="0"/>
              <a:t>hold numbers that have fractional part with different levels of precision, depending on which of the three floating-point types is used. </a:t>
            </a:r>
          </a:p>
          <a:p>
            <a:pPr algn="just"/>
            <a:r>
              <a:rPr lang="en-US" sz="2400" dirty="0">
                <a:solidFill>
                  <a:srgbClr val="0070C0"/>
                </a:solidFill>
              </a:rPr>
              <a:t>Example:</a:t>
            </a:r>
            <a:r>
              <a:rPr lang="en-US" sz="2400" dirty="0"/>
              <a:t>  float PI = 3.14; </a:t>
            </a:r>
          </a:p>
          <a:p>
            <a:pPr algn="just"/>
            <a:endParaRPr lang="en-US" sz="1400" dirty="0"/>
          </a:p>
          <a:p>
            <a:pPr algn="just"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b="1" dirty="0"/>
              <a:t>Character:</a:t>
            </a:r>
            <a:r>
              <a:rPr lang="en-US" sz="2400" dirty="0"/>
              <a:t> hold a single character such as ‘a’, ‘A’ and ‘$’.</a:t>
            </a:r>
          </a:p>
          <a:p>
            <a:pPr algn="just"/>
            <a:r>
              <a:rPr lang="en-US" sz="2400" dirty="0">
                <a:solidFill>
                  <a:srgbClr val="0070C0"/>
                </a:solidFill>
              </a:rPr>
              <a:t>Example: </a:t>
            </a:r>
            <a:r>
              <a:rPr lang="en-US" sz="2400" dirty="0"/>
              <a:t>char </a:t>
            </a:r>
            <a:r>
              <a:rPr lang="en-US" sz="2400" dirty="0" err="1"/>
              <a:t>ch</a:t>
            </a:r>
            <a:r>
              <a:rPr lang="en-US" sz="2400" dirty="0"/>
              <a:t> = ‘a’; </a:t>
            </a:r>
          </a:p>
          <a:p>
            <a:pPr algn="just"/>
            <a:endParaRPr lang="en-US" sz="1400" dirty="0"/>
          </a:p>
          <a:p>
            <a:pPr algn="just">
              <a:buFont typeface="Arial" pitchFamily="34" charset="0"/>
              <a:buChar char="•"/>
            </a:pPr>
            <a:r>
              <a:rPr lang="en-US" sz="2400" b="1" dirty="0"/>
              <a:t> String: </a:t>
            </a:r>
            <a:r>
              <a:rPr lang="en-US" sz="2400" dirty="0"/>
              <a:t>store sequences of characters, such as words or sentences.</a:t>
            </a:r>
          </a:p>
          <a:p>
            <a:pPr algn="just"/>
            <a:r>
              <a:rPr lang="en-US" sz="2400" dirty="0">
                <a:solidFill>
                  <a:srgbClr val="0070C0"/>
                </a:solidFill>
              </a:rPr>
              <a:t>Example: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/>
              <a:t>string    </a:t>
            </a:r>
            <a:r>
              <a:rPr lang="en-US" sz="2400" dirty="0" err="1"/>
              <a:t>mystring</a:t>
            </a:r>
            <a:r>
              <a:rPr lang="en-US" sz="2400" dirty="0"/>
              <a:t>   = "This is a string";</a:t>
            </a:r>
          </a:p>
          <a:p>
            <a:pPr algn="just"/>
            <a:endParaRPr lang="ar-EG" sz="1400" dirty="0"/>
          </a:p>
          <a:p>
            <a:pPr algn="just">
              <a:buFont typeface="Arial" pitchFamily="34" charset="0"/>
              <a:buChar char="•"/>
            </a:pPr>
            <a:r>
              <a:rPr lang="en-US" sz="2400" b="1" dirty="0"/>
              <a:t> Boolean: </a:t>
            </a:r>
            <a:r>
              <a:rPr lang="en-US" sz="2400" dirty="0"/>
              <a:t>hold a Boolean</a:t>
            </a:r>
            <a:r>
              <a:rPr lang="en-US" sz="2400" b="1" dirty="0"/>
              <a:t> </a:t>
            </a:r>
            <a:r>
              <a:rPr lang="en-US" sz="2400" dirty="0"/>
              <a:t>value. It may be assigned an integer value </a:t>
            </a:r>
            <a:r>
              <a:rPr lang="en-US" sz="2400" b="1" dirty="0"/>
              <a:t>1</a:t>
            </a:r>
            <a:r>
              <a:rPr lang="en-US" sz="2400" dirty="0"/>
              <a:t> (</a:t>
            </a:r>
            <a:r>
              <a:rPr lang="en-US" sz="2400" b="1" dirty="0"/>
              <a:t>true)</a:t>
            </a:r>
            <a:r>
              <a:rPr lang="en-US" sz="2400" dirty="0"/>
              <a:t> or a value </a:t>
            </a:r>
            <a:r>
              <a:rPr lang="en-US" sz="2400" b="1" dirty="0"/>
              <a:t>0</a:t>
            </a:r>
            <a:r>
              <a:rPr lang="en-US" sz="2400" dirty="0"/>
              <a:t> (</a:t>
            </a:r>
            <a:r>
              <a:rPr lang="en-US" sz="2400" b="1" dirty="0"/>
              <a:t>false)</a:t>
            </a:r>
            <a:r>
              <a:rPr lang="en-US" sz="2400" dirty="0"/>
              <a:t>.</a:t>
            </a:r>
          </a:p>
          <a:p>
            <a:pPr algn="just"/>
            <a:r>
              <a:rPr lang="en-US" sz="2400" dirty="0">
                <a:solidFill>
                  <a:srgbClr val="0070C0"/>
                </a:solidFill>
              </a:rPr>
              <a:t>Example:   </a:t>
            </a:r>
            <a:r>
              <a:rPr lang="en-US" sz="2400" dirty="0" err="1"/>
              <a:t>bool</a:t>
            </a:r>
            <a:r>
              <a:rPr lang="en-US" sz="2400" dirty="0"/>
              <a:t>   status;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38124"/>
            <a:ext cx="8077200" cy="619108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5. a Simple Program: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2714612" y="857232"/>
            <a:ext cx="33109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Printing a Line of Text</a:t>
            </a:r>
            <a:endParaRPr lang="ar-EG" sz="2800" dirty="0">
              <a:solidFill>
                <a:srgbClr val="FF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428596" y="1519262"/>
            <a:ext cx="7772400" cy="4838696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b="1" dirty="0">
                <a:latin typeface="Courier New" pitchFamily="49" charset="0"/>
              </a:rPr>
              <a:t>  cout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/>
              <a:t>  Standard output stream object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/>
              <a:t>  “Connected” to the screen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n-US" sz="2400" b="1" dirty="0">
              <a:latin typeface="Courier New" pitchFamily="49" charset="0"/>
            </a:endParaRP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b="1" dirty="0">
                <a:latin typeface="Courier New" pitchFamily="49" charset="0"/>
              </a:rPr>
              <a:t>&lt;&lt; 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/>
              <a:t>Stream insertion operator 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/>
              <a:t>Value to the right of the operator (right operand) inserted into output stream (which is connected to the screen)</a:t>
            </a:r>
          </a:p>
          <a:p>
            <a:pPr marL="457200" lvl="1" indent="0" algn="l" rtl="0" eaLnBrk="1" hangingPunct="1">
              <a:lnSpc>
                <a:spcPct val="90000"/>
              </a:lnSpc>
            </a:pPr>
            <a:endParaRPr lang="en-US" sz="2000" dirty="0"/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b="1" dirty="0">
                <a:latin typeface="Courier New" pitchFamily="49" charset="0"/>
              </a:rPr>
              <a:t>cout &lt;&lt; “Welcome to C++!\n”;</a:t>
            </a:r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b="1" dirty="0">
                <a:latin typeface="Courier New" pitchFamily="49" charset="0"/>
              </a:rPr>
              <a:t> \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/>
              <a:t>Escape character 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/>
              <a:t>Indicates that a “special” character is to be output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38124"/>
            <a:ext cx="8077200" cy="619108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5. a Simple Program: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2714612" y="857232"/>
            <a:ext cx="33109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Printing a Line of Text</a:t>
            </a:r>
            <a:endParaRPr lang="ar-EG" sz="2800" dirty="0">
              <a:solidFill>
                <a:srgbClr val="FF0000"/>
              </a:solidFill>
            </a:endParaRPr>
          </a:p>
        </p:txBody>
      </p:sp>
      <p:graphicFrame>
        <p:nvGraphicFramePr>
          <p:cNvPr id="1026" name="Object 10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9609964"/>
              </p:ext>
            </p:extLst>
          </p:nvPr>
        </p:nvGraphicFramePr>
        <p:xfrm>
          <a:off x="463993" y="2286000"/>
          <a:ext cx="6986146" cy="2583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Document" r:id="rId4" imgW="5995566" imgH="1906985" progId="Word.Document.8">
                  <p:embed/>
                </p:oleObj>
              </mc:Choice>
              <mc:Fallback>
                <p:oleObj name="Document" r:id="rId4" imgW="5995566" imgH="1906985" progId="Word.Document.8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993" y="2286000"/>
                        <a:ext cx="6986146" cy="258316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B17562E-ABC8-46BD-89B8-577646677978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1600"/>
              <a:t>1. Load </a:t>
            </a:r>
            <a:r>
              <a:rPr lang="en-US" sz="1600">
                <a:latin typeface="Courier New" pitchFamily="49" charset="0"/>
              </a:rPr>
              <a:t>&lt;iostream&gt;</a:t>
            </a:r>
          </a:p>
          <a:p>
            <a:pPr eaLnBrk="1" hangingPunct="1"/>
            <a:endParaRPr lang="en-US">
              <a:latin typeface="Courier New" pitchFamily="49" charset="0"/>
            </a:endParaRPr>
          </a:p>
          <a:p>
            <a:pPr eaLnBrk="1" hangingPunct="1"/>
            <a:r>
              <a:rPr lang="en-US" sz="1600"/>
              <a:t>2. </a:t>
            </a:r>
            <a:r>
              <a:rPr lang="en-US" sz="1600">
                <a:latin typeface="Courier New" pitchFamily="49" charset="0"/>
              </a:rPr>
              <a:t>main</a:t>
            </a:r>
          </a:p>
          <a:p>
            <a:pPr eaLnBrk="1" hangingPunct="1"/>
            <a:endParaRPr lang="en-US">
              <a:latin typeface="Courier New" pitchFamily="49" charset="0"/>
            </a:endParaRPr>
          </a:p>
          <a:p>
            <a:pPr eaLnBrk="1" hangingPunct="1"/>
            <a:r>
              <a:rPr lang="en-US" sz="1600"/>
              <a:t>2.1 Print</a:t>
            </a:r>
            <a:r>
              <a:rPr lang="en-US" sz="1600">
                <a:latin typeface="Courier New" pitchFamily="49" charset="0"/>
              </a:rPr>
              <a:t> "Welcome"</a:t>
            </a:r>
          </a:p>
          <a:p>
            <a:pPr eaLnBrk="1" hangingPunct="1"/>
            <a:endParaRPr lang="en-US" sz="1400">
              <a:latin typeface="Courier New" pitchFamily="49" charset="0"/>
            </a:endParaRPr>
          </a:p>
          <a:p>
            <a:pPr eaLnBrk="1" hangingPunct="1"/>
            <a:r>
              <a:rPr lang="en-US" sz="1600"/>
              <a:t>2.2 Print </a:t>
            </a:r>
            <a:r>
              <a:rPr lang="en-US" sz="1600">
                <a:latin typeface="Courier New" pitchFamily="49" charset="0"/>
              </a:rPr>
              <a:t>"to C++!"</a:t>
            </a:r>
          </a:p>
          <a:p>
            <a:pPr eaLnBrk="1" hangingPunct="1"/>
            <a:endParaRPr lang="en-US">
              <a:latin typeface="Courier New" pitchFamily="49" charset="0"/>
            </a:endParaRPr>
          </a:p>
          <a:p>
            <a:pPr eaLnBrk="1" hangingPunct="1"/>
            <a:r>
              <a:rPr lang="en-US" sz="1600"/>
              <a:t>2.3 newline</a:t>
            </a:r>
          </a:p>
          <a:p>
            <a:pPr eaLnBrk="1" hangingPunct="1"/>
            <a:endParaRPr lang="en-US">
              <a:latin typeface="Courier New" pitchFamily="49" charset="0"/>
            </a:endParaRPr>
          </a:p>
          <a:p>
            <a:pPr eaLnBrk="1" hangingPunct="1"/>
            <a:r>
              <a:rPr lang="en-US" sz="1600"/>
              <a:t>2.4 exit (</a:t>
            </a:r>
            <a:r>
              <a:rPr lang="en-US" sz="1600">
                <a:latin typeface="Courier New" pitchFamily="49" charset="0"/>
              </a:rPr>
              <a:t>return 0</a:t>
            </a:r>
            <a:r>
              <a:rPr lang="en-US" sz="1600"/>
              <a:t>)</a:t>
            </a:r>
          </a:p>
          <a:p>
            <a:pPr eaLnBrk="1" hangingPunct="1"/>
            <a:endParaRPr lang="en-US" sz="1800"/>
          </a:p>
          <a:p>
            <a:pPr eaLnBrk="1" hangingPunct="1"/>
            <a:r>
              <a:rPr lang="en-US" sz="1600"/>
              <a:t>Program Output</a:t>
            </a:r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0" y="4038600"/>
            <a:ext cx="6781800" cy="3048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b="1">
                <a:solidFill>
                  <a:schemeClr val="tx1"/>
                </a:solidFill>
                <a:latin typeface="Courier New" pitchFamily="49" charset="0"/>
              </a:rPr>
              <a:t>Welcome to C++!</a:t>
            </a:r>
            <a:r>
              <a:rPr lang="en-US" sz="1400" b="1">
                <a:solidFill>
                  <a:schemeClr val="tx1"/>
                </a:solidFill>
                <a:latin typeface="Courier New" pitchFamily="49" charset="0"/>
              </a:rPr>
              <a:t> </a:t>
            </a:r>
            <a:endParaRPr lang="en-US" sz="2400" b="1">
              <a:solidFill>
                <a:schemeClr val="tx1"/>
              </a:solidFill>
              <a:latin typeface="Courier New" pitchFamily="49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6781800" cy="3657600"/>
            <a:chOff x="0" y="0"/>
            <a:chExt cx="3072" cy="4114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0"/>
              <a:ext cx="3072" cy="374"/>
              <a:chOff x="0" y="0"/>
              <a:chExt cx="3072" cy="374"/>
            </a:xfrm>
          </p:grpSpPr>
          <p:sp>
            <p:nvSpPr>
              <p:cNvPr id="21545" name="Rectangle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1546" name="Rectangle 7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1	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// Fig. 1.4: fig01_04.cpp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0" y="374"/>
              <a:ext cx="3072" cy="374"/>
              <a:chOff x="0" y="374"/>
              <a:chExt cx="3072" cy="374"/>
            </a:xfrm>
          </p:grpSpPr>
          <p:sp>
            <p:nvSpPr>
              <p:cNvPr id="21543" name="Rectangle 9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1544" name="Rectangle 10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2	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// Printing a line with multiple statements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0" y="748"/>
              <a:ext cx="3072" cy="374"/>
              <a:chOff x="0" y="748"/>
              <a:chExt cx="3072" cy="374"/>
            </a:xfrm>
          </p:grpSpPr>
          <p:sp>
            <p:nvSpPr>
              <p:cNvPr id="21541" name="Rectangle 12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1542" name="Rectangle 13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3	</a:t>
                </a:r>
                <a:r>
                  <a:rPr lang="en-US" b="1">
                    <a:solidFill>
                      <a:srgbClr val="275AFF"/>
                    </a:solidFill>
                    <a:latin typeface="Courier New" pitchFamily="49" charset="0"/>
                  </a:rPr>
                  <a:t>#include</a:t>
                </a:r>
                <a:r>
                  <a:rPr lang="en-US" b="1">
                    <a:latin typeface="Courier New" pitchFamily="49" charset="0"/>
                  </a:rPr>
                  <a:t> &lt;iostream&gt;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6" name="Group 14"/>
            <p:cNvGrpSpPr>
              <a:grpSpLocks/>
            </p:cNvGrpSpPr>
            <p:nvPr/>
          </p:nvGrpSpPr>
          <p:grpSpPr bwMode="auto">
            <a:xfrm>
              <a:off x="0" y="1122"/>
              <a:ext cx="3072" cy="374"/>
              <a:chOff x="0" y="1122"/>
              <a:chExt cx="3072" cy="374"/>
            </a:xfrm>
          </p:grpSpPr>
          <p:sp>
            <p:nvSpPr>
              <p:cNvPr id="21539" name="Rectangle 15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1540" name="Rectangle 16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4	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17"/>
            <p:cNvGrpSpPr>
              <a:grpSpLocks/>
            </p:cNvGrpSpPr>
            <p:nvPr/>
          </p:nvGrpSpPr>
          <p:grpSpPr bwMode="auto">
            <a:xfrm>
              <a:off x="0" y="1496"/>
              <a:ext cx="3072" cy="374"/>
              <a:chOff x="0" y="1496"/>
              <a:chExt cx="3072" cy="374"/>
            </a:xfrm>
          </p:grpSpPr>
          <p:sp>
            <p:nvSpPr>
              <p:cNvPr id="21537" name="Rectangle 18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1538" name="Rectangle 19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5	</a:t>
                </a:r>
                <a:r>
                  <a:rPr lang="en-US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b="1">
                    <a:latin typeface="Courier New" pitchFamily="49" charset="0"/>
                  </a:rPr>
                  <a:t> main()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8" name="Group 20"/>
            <p:cNvGrpSpPr>
              <a:grpSpLocks/>
            </p:cNvGrpSpPr>
            <p:nvPr/>
          </p:nvGrpSpPr>
          <p:grpSpPr bwMode="auto">
            <a:xfrm>
              <a:off x="0" y="1870"/>
              <a:ext cx="3072" cy="374"/>
              <a:chOff x="0" y="1870"/>
              <a:chExt cx="3072" cy="374"/>
            </a:xfrm>
          </p:grpSpPr>
          <p:sp>
            <p:nvSpPr>
              <p:cNvPr id="21535" name="Rectangle 21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1536" name="Rectangle 22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6	</a:t>
                </a:r>
                <a:r>
                  <a:rPr lang="en-US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9" name="Group 23"/>
            <p:cNvGrpSpPr>
              <a:grpSpLocks/>
            </p:cNvGrpSpPr>
            <p:nvPr/>
          </p:nvGrpSpPr>
          <p:grpSpPr bwMode="auto">
            <a:xfrm>
              <a:off x="0" y="2244"/>
              <a:ext cx="3072" cy="374"/>
              <a:chOff x="0" y="2244"/>
              <a:chExt cx="3072" cy="374"/>
            </a:xfrm>
          </p:grpSpPr>
          <p:sp>
            <p:nvSpPr>
              <p:cNvPr id="21533" name="Rectangle 24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1534" name="Rectangle 25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 dirty="0">
                    <a:solidFill>
                      <a:srgbClr val="4D8DFF"/>
                    </a:solidFill>
                    <a:latin typeface="Courier New" pitchFamily="49" charset="0"/>
                  </a:rPr>
                  <a:t>	7	</a:t>
                </a:r>
                <a:r>
                  <a:rPr lang="en-US" b="1" dirty="0">
                    <a:latin typeface="Courier New" pitchFamily="49" charset="0"/>
                  </a:rPr>
                  <a:t>   cout &lt;&lt; "Welcome ";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26"/>
            <p:cNvGrpSpPr>
              <a:grpSpLocks/>
            </p:cNvGrpSpPr>
            <p:nvPr/>
          </p:nvGrpSpPr>
          <p:grpSpPr bwMode="auto">
            <a:xfrm>
              <a:off x="0" y="2618"/>
              <a:ext cx="3072" cy="374"/>
              <a:chOff x="0" y="2618"/>
              <a:chExt cx="3072" cy="374"/>
            </a:xfrm>
          </p:grpSpPr>
          <p:sp>
            <p:nvSpPr>
              <p:cNvPr id="21531" name="Rectangle 27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1532" name="Rectangle 28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 dirty="0">
                    <a:solidFill>
                      <a:srgbClr val="4D8DFF"/>
                    </a:solidFill>
                    <a:latin typeface="Courier New" pitchFamily="49" charset="0"/>
                  </a:rPr>
                  <a:t>	8	</a:t>
                </a:r>
                <a:r>
                  <a:rPr lang="en-US" b="1" dirty="0">
                    <a:latin typeface="Courier New" pitchFamily="49" charset="0"/>
                  </a:rPr>
                  <a:t>   cout &lt;&lt; "to C++!\n";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9"/>
            <p:cNvGrpSpPr>
              <a:grpSpLocks/>
            </p:cNvGrpSpPr>
            <p:nvPr/>
          </p:nvGrpSpPr>
          <p:grpSpPr bwMode="auto">
            <a:xfrm>
              <a:off x="0" y="2992"/>
              <a:ext cx="3072" cy="374"/>
              <a:chOff x="0" y="2992"/>
              <a:chExt cx="3072" cy="374"/>
            </a:xfrm>
          </p:grpSpPr>
          <p:sp>
            <p:nvSpPr>
              <p:cNvPr id="21529" name="Rectangle 30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1530" name="Rectangle 31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9	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32"/>
            <p:cNvGrpSpPr>
              <a:grpSpLocks/>
            </p:cNvGrpSpPr>
            <p:nvPr/>
          </p:nvGrpSpPr>
          <p:grpSpPr bwMode="auto">
            <a:xfrm>
              <a:off x="0" y="3366"/>
              <a:ext cx="3072" cy="374"/>
              <a:chOff x="0" y="3366"/>
              <a:chExt cx="3072" cy="374"/>
            </a:xfrm>
          </p:grpSpPr>
          <p:sp>
            <p:nvSpPr>
              <p:cNvPr id="21527" name="Rectangle 33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1528" name="Rectangle 34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10	</a:t>
                </a:r>
                <a:r>
                  <a:rPr lang="en-US" b="1">
                    <a:latin typeface="Courier New" pitchFamily="49" charset="0"/>
                  </a:rPr>
                  <a:t>   </a:t>
                </a:r>
                <a:r>
                  <a:rPr lang="en-US" b="1">
                    <a:solidFill>
                      <a:srgbClr val="275AFF"/>
                    </a:solidFill>
                    <a:latin typeface="Courier New" pitchFamily="49" charset="0"/>
                  </a:rPr>
                  <a:t>return</a:t>
                </a:r>
                <a:r>
                  <a:rPr lang="en-US" b="1">
                    <a:latin typeface="Courier New" pitchFamily="49" charset="0"/>
                  </a:rPr>
                  <a:t> 0;   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// indicate that program ended successfully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3" name="Group 35"/>
            <p:cNvGrpSpPr>
              <a:grpSpLocks/>
            </p:cNvGrpSpPr>
            <p:nvPr/>
          </p:nvGrpSpPr>
          <p:grpSpPr bwMode="auto">
            <a:xfrm>
              <a:off x="0" y="3740"/>
              <a:ext cx="3072" cy="374"/>
              <a:chOff x="0" y="3740"/>
              <a:chExt cx="3072" cy="374"/>
            </a:xfrm>
          </p:grpSpPr>
          <p:sp>
            <p:nvSpPr>
              <p:cNvPr id="21525" name="Rectangle 36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1526" name="Rectangle 37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11	</a:t>
                </a:r>
                <a:r>
                  <a:rPr lang="en-US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</p:grpSp>
      <p:grpSp>
        <p:nvGrpSpPr>
          <p:cNvPr id="14" name="Group 41"/>
          <p:cNvGrpSpPr>
            <a:grpSpLocks/>
          </p:cNvGrpSpPr>
          <p:nvPr/>
        </p:nvGrpSpPr>
        <p:grpSpPr bwMode="auto">
          <a:xfrm>
            <a:off x="914400" y="2667000"/>
            <a:ext cx="6096000" cy="2571750"/>
            <a:chOff x="576" y="1680"/>
            <a:chExt cx="3840" cy="1620"/>
          </a:xfrm>
        </p:grpSpPr>
        <p:sp>
          <p:nvSpPr>
            <p:cNvPr id="21511" name="Text Box 38"/>
            <p:cNvSpPr txBox="1">
              <a:spLocks noChangeArrowheads="1"/>
            </p:cNvSpPr>
            <p:nvPr/>
          </p:nvSpPr>
          <p:spPr bwMode="auto">
            <a:xfrm>
              <a:off x="1488" y="2928"/>
              <a:ext cx="2928" cy="37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/>
                <a:t>Unless new line </a:t>
              </a:r>
              <a:r>
                <a:rPr lang="en-US" sz="1600" b="1">
                  <a:latin typeface="Courier New" pitchFamily="49" charset="0"/>
                </a:rPr>
                <a:t>'\n'</a:t>
              </a:r>
              <a:r>
                <a:rPr lang="en-US" sz="1600"/>
                <a:t> is specified, the text continues on the same line.</a:t>
              </a:r>
            </a:p>
          </p:txBody>
        </p:sp>
        <p:sp>
          <p:nvSpPr>
            <p:cNvPr id="21512" name="Line 39"/>
            <p:cNvSpPr>
              <a:spLocks noChangeShapeType="1"/>
            </p:cNvSpPr>
            <p:nvPr/>
          </p:nvSpPr>
          <p:spPr bwMode="auto">
            <a:xfrm flipH="1" flipV="1">
              <a:off x="576" y="2784"/>
              <a:ext cx="912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  <p:sp>
          <p:nvSpPr>
            <p:cNvPr id="21513" name="Line 40"/>
            <p:cNvSpPr>
              <a:spLocks noChangeShapeType="1"/>
            </p:cNvSpPr>
            <p:nvPr/>
          </p:nvSpPr>
          <p:spPr bwMode="auto">
            <a:xfrm flipH="1" flipV="1">
              <a:off x="1344" y="1680"/>
              <a:ext cx="672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19108"/>
          </a:xfrm>
        </p:spPr>
        <p:txBody>
          <a:bodyPr>
            <a:noAutofit/>
          </a:bodyPr>
          <a:lstStyle/>
          <a:p>
            <a:pPr algn="l"/>
            <a:r>
              <a:rPr lang="en-US" sz="3600" u="sng" dirty="0">
                <a:latin typeface="AvantGarde" pitchFamily="34" charset="0"/>
              </a:rPr>
              <a:t>Outline</a:t>
            </a:r>
            <a:endParaRPr lang="en-US" sz="3600" dirty="0"/>
          </a:p>
        </p:txBody>
      </p:sp>
      <p:sp>
        <p:nvSpPr>
          <p:cNvPr id="22" name="Rectangle 1027"/>
          <p:cNvSpPr>
            <a:spLocks noChangeArrowheads="1"/>
          </p:cNvSpPr>
          <p:nvPr/>
        </p:nvSpPr>
        <p:spPr bwMode="auto">
          <a:xfrm>
            <a:off x="433414" y="1823333"/>
            <a:ext cx="79248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b="1" dirty="0">
                <a:solidFill>
                  <a:srgbClr val="FF3300"/>
                </a:solidFill>
                <a:latin typeface="AvantGarde" pitchFamily="34" charset="0"/>
              </a:rPr>
              <a:t>1. Introduction to C++ Programming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b="1" dirty="0">
                <a:solidFill>
                  <a:srgbClr val="FF3300"/>
                </a:solidFill>
                <a:latin typeface="AvantGarde" pitchFamily="34" charset="0"/>
              </a:rPr>
              <a:t>2. Comment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b="1" dirty="0">
                <a:solidFill>
                  <a:srgbClr val="FF3300"/>
                </a:solidFill>
                <a:latin typeface="AvantGarde" pitchFamily="34" charset="0"/>
              </a:rPr>
              <a:t>3. Variables and Constants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b="1" dirty="0">
                <a:solidFill>
                  <a:srgbClr val="FF3300"/>
                </a:solidFill>
                <a:latin typeface="AvantGarde" pitchFamily="34" charset="0"/>
              </a:rPr>
              <a:t>4. Basic C++ Data Types</a:t>
            </a:r>
            <a:br>
              <a:rPr lang="en-US" sz="2000" b="1" dirty="0">
                <a:solidFill>
                  <a:srgbClr val="FF3300"/>
                </a:solidFill>
                <a:latin typeface="AvantGarde" pitchFamily="34" charset="0"/>
              </a:rPr>
            </a:br>
            <a:r>
              <a:rPr lang="en-US" sz="2000" b="1" dirty="0">
                <a:solidFill>
                  <a:srgbClr val="FF3300"/>
                </a:solidFill>
                <a:latin typeface="AvantGarde" pitchFamily="34" charset="0"/>
              </a:rPr>
              <a:t>5. Simple Program: Printing a Line of Text</a:t>
            </a:r>
            <a:br>
              <a:rPr lang="en-US" sz="2000" b="1" dirty="0">
                <a:solidFill>
                  <a:srgbClr val="FF3300"/>
                </a:solidFill>
                <a:latin typeface="AvantGarde" pitchFamily="34" charset="0"/>
              </a:rPr>
            </a:br>
            <a:r>
              <a:rPr lang="en-US" sz="2000" b="1" dirty="0">
                <a:solidFill>
                  <a:srgbClr val="FF3300"/>
                </a:solidFill>
                <a:latin typeface="AvantGarde" pitchFamily="34" charset="0"/>
              </a:rPr>
              <a:t>6. Simple Program: Adding Two Integers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b="1" dirty="0">
                <a:solidFill>
                  <a:srgbClr val="FF3300"/>
                </a:solidFill>
                <a:latin typeface="AvantGarde" pitchFamily="34" charset="0"/>
              </a:rPr>
              <a:t>7. a Simple Program: Calculating the area of a Circle </a:t>
            </a:r>
            <a:br>
              <a:rPr lang="en-US" sz="2000" b="1" dirty="0">
                <a:solidFill>
                  <a:srgbClr val="FF3300"/>
                </a:solidFill>
                <a:latin typeface="AvantGarde" pitchFamily="34" charset="0"/>
              </a:rPr>
            </a:br>
            <a:br>
              <a:rPr lang="en-US" sz="2000" b="1" dirty="0">
                <a:solidFill>
                  <a:srgbClr val="FF3300"/>
                </a:solidFill>
                <a:latin typeface="AvantGarde" pitchFamily="34" charset="0"/>
              </a:rPr>
            </a:br>
            <a:endParaRPr lang="en-US" sz="2000" b="1" dirty="0">
              <a:solidFill>
                <a:srgbClr val="FF3300"/>
              </a:solidFill>
              <a:latin typeface="AvantGarde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5C94900-928B-4C3A-8A70-1447343CC792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22531" name="Rectangle 102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1600"/>
              <a:t>1. Load </a:t>
            </a:r>
            <a:r>
              <a:rPr lang="en-US" sz="1600">
                <a:latin typeface="Courier New" pitchFamily="49" charset="0"/>
              </a:rPr>
              <a:t>&lt;iostream&gt;</a:t>
            </a:r>
          </a:p>
          <a:p>
            <a:pPr eaLnBrk="1" hangingPunct="1"/>
            <a:endParaRPr lang="en-US" sz="800">
              <a:latin typeface="Courier New" pitchFamily="49" charset="0"/>
            </a:endParaRPr>
          </a:p>
          <a:p>
            <a:pPr eaLnBrk="1" hangingPunct="1"/>
            <a:r>
              <a:rPr lang="en-US" sz="1600"/>
              <a:t>2.  </a:t>
            </a:r>
            <a:r>
              <a:rPr lang="en-US" sz="1600">
                <a:latin typeface="Courier New" pitchFamily="49" charset="0"/>
              </a:rPr>
              <a:t>main</a:t>
            </a:r>
            <a:endParaRPr lang="en-US" sz="800">
              <a:latin typeface="Courier New" pitchFamily="49" charset="0"/>
            </a:endParaRPr>
          </a:p>
          <a:p>
            <a:pPr eaLnBrk="1" hangingPunct="1"/>
            <a:endParaRPr lang="en-US" sz="800">
              <a:latin typeface="Courier New" pitchFamily="49" charset="0"/>
            </a:endParaRPr>
          </a:p>
          <a:p>
            <a:pPr eaLnBrk="1" hangingPunct="1"/>
            <a:r>
              <a:rPr lang="en-US" sz="1600"/>
              <a:t>2.1 Print</a:t>
            </a:r>
            <a:r>
              <a:rPr lang="en-US" sz="1600">
                <a:latin typeface="Courier New" pitchFamily="49" charset="0"/>
              </a:rPr>
              <a:t> "Welcome"</a:t>
            </a:r>
          </a:p>
          <a:p>
            <a:pPr eaLnBrk="1" hangingPunct="1"/>
            <a:endParaRPr lang="en-US" sz="800">
              <a:latin typeface="Courier New" pitchFamily="49" charset="0"/>
            </a:endParaRPr>
          </a:p>
          <a:p>
            <a:pPr eaLnBrk="1" hangingPunct="1"/>
            <a:r>
              <a:rPr lang="en-US" sz="1600"/>
              <a:t>2.2 newline</a:t>
            </a:r>
          </a:p>
          <a:p>
            <a:pPr eaLnBrk="1" hangingPunct="1"/>
            <a:endParaRPr lang="en-US" sz="800"/>
          </a:p>
          <a:p>
            <a:pPr eaLnBrk="1" hangingPunct="1"/>
            <a:r>
              <a:rPr lang="en-US" sz="1600"/>
              <a:t>2.3 Print </a:t>
            </a:r>
            <a:r>
              <a:rPr lang="en-US" sz="1600">
                <a:latin typeface="Courier New" pitchFamily="49" charset="0"/>
              </a:rPr>
              <a:t>"to"</a:t>
            </a:r>
          </a:p>
          <a:p>
            <a:pPr eaLnBrk="1" hangingPunct="1"/>
            <a:endParaRPr lang="en-US" sz="800">
              <a:latin typeface="Courier New" pitchFamily="49" charset="0"/>
            </a:endParaRPr>
          </a:p>
          <a:p>
            <a:pPr eaLnBrk="1" hangingPunct="1"/>
            <a:r>
              <a:rPr lang="en-US" sz="1600"/>
              <a:t>2.4 newline</a:t>
            </a:r>
          </a:p>
          <a:p>
            <a:pPr eaLnBrk="1" hangingPunct="1"/>
            <a:endParaRPr lang="en-US" sz="800"/>
          </a:p>
          <a:p>
            <a:pPr eaLnBrk="1" hangingPunct="1"/>
            <a:r>
              <a:rPr lang="en-US" sz="1600"/>
              <a:t>2.5 newline</a:t>
            </a:r>
            <a:endParaRPr lang="en-US" sz="1600">
              <a:latin typeface="Courier New" pitchFamily="49" charset="0"/>
            </a:endParaRPr>
          </a:p>
          <a:p>
            <a:pPr eaLnBrk="1" hangingPunct="1"/>
            <a:endParaRPr lang="en-US" sz="800">
              <a:latin typeface="Courier New" pitchFamily="49" charset="0"/>
            </a:endParaRPr>
          </a:p>
          <a:p>
            <a:pPr eaLnBrk="1" hangingPunct="1"/>
            <a:r>
              <a:rPr lang="en-US" sz="1600"/>
              <a:t>2.6 Print </a:t>
            </a:r>
            <a:r>
              <a:rPr lang="en-US" sz="1600">
                <a:latin typeface="Courier New" pitchFamily="49" charset="0"/>
              </a:rPr>
              <a:t>"C++!"</a:t>
            </a:r>
          </a:p>
          <a:p>
            <a:pPr eaLnBrk="1" hangingPunct="1"/>
            <a:endParaRPr lang="en-US" sz="800">
              <a:latin typeface="Courier New" pitchFamily="49" charset="0"/>
            </a:endParaRPr>
          </a:p>
          <a:p>
            <a:pPr eaLnBrk="1" hangingPunct="1"/>
            <a:r>
              <a:rPr lang="en-US" sz="1600"/>
              <a:t>2.7 newline</a:t>
            </a:r>
            <a:endParaRPr lang="en-US" sz="1600">
              <a:latin typeface="Courier New" pitchFamily="49" charset="0"/>
            </a:endParaRPr>
          </a:p>
          <a:p>
            <a:pPr eaLnBrk="1" hangingPunct="1"/>
            <a:endParaRPr lang="en-US" sz="800">
              <a:latin typeface="Courier New" pitchFamily="49" charset="0"/>
            </a:endParaRPr>
          </a:p>
          <a:p>
            <a:pPr eaLnBrk="1" hangingPunct="1"/>
            <a:r>
              <a:rPr lang="en-US" sz="1600"/>
              <a:t>2.8 exit (</a:t>
            </a:r>
            <a:r>
              <a:rPr lang="en-US" sz="1600">
                <a:latin typeface="Courier New" pitchFamily="49" charset="0"/>
              </a:rPr>
              <a:t>return 0</a:t>
            </a:r>
            <a:r>
              <a:rPr lang="en-US" sz="1600"/>
              <a:t>)</a:t>
            </a:r>
          </a:p>
          <a:p>
            <a:pPr eaLnBrk="1" hangingPunct="1"/>
            <a:endParaRPr lang="en-US" sz="800"/>
          </a:p>
          <a:p>
            <a:pPr eaLnBrk="1" hangingPunct="1"/>
            <a:r>
              <a:rPr lang="en-US" sz="1600"/>
              <a:t>Program Output</a:t>
            </a:r>
          </a:p>
          <a:p>
            <a:pPr eaLnBrk="1" hangingPunct="1"/>
            <a:endParaRPr lang="en-US" sz="1600"/>
          </a:p>
        </p:txBody>
      </p:sp>
      <p:grpSp>
        <p:nvGrpSpPr>
          <p:cNvPr id="2" name="Group 1027"/>
          <p:cNvGrpSpPr>
            <a:grpSpLocks/>
          </p:cNvGrpSpPr>
          <p:nvPr/>
        </p:nvGrpSpPr>
        <p:grpSpPr bwMode="auto">
          <a:xfrm>
            <a:off x="0" y="0"/>
            <a:ext cx="6781800" cy="3657600"/>
            <a:chOff x="0" y="0"/>
            <a:chExt cx="3072" cy="3740"/>
          </a:xfrm>
        </p:grpSpPr>
        <p:grpSp>
          <p:nvGrpSpPr>
            <p:cNvPr id="3" name="Group 1028"/>
            <p:cNvGrpSpPr>
              <a:grpSpLocks/>
            </p:cNvGrpSpPr>
            <p:nvPr/>
          </p:nvGrpSpPr>
          <p:grpSpPr bwMode="auto">
            <a:xfrm>
              <a:off x="0" y="0"/>
              <a:ext cx="3072" cy="374"/>
              <a:chOff x="0" y="0"/>
              <a:chExt cx="3072" cy="374"/>
            </a:xfrm>
          </p:grpSpPr>
          <p:sp>
            <p:nvSpPr>
              <p:cNvPr id="22566" name="Rectangle 102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2567" name="Rectangle 103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1	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// Fig. 1.5: fig01_05.cpp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" name="Group 1031"/>
            <p:cNvGrpSpPr>
              <a:grpSpLocks/>
            </p:cNvGrpSpPr>
            <p:nvPr/>
          </p:nvGrpSpPr>
          <p:grpSpPr bwMode="auto">
            <a:xfrm>
              <a:off x="0" y="374"/>
              <a:ext cx="3072" cy="374"/>
              <a:chOff x="0" y="374"/>
              <a:chExt cx="3072" cy="374"/>
            </a:xfrm>
          </p:grpSpPr>
          <p:sp>
            <p:nvSpPr>
              <p:cNvPr id="22564" name="Rectangle 1032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2565" name="Rectangle 1033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2	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// Printing multiple lines with a single statement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1034"/>
            <p:cNvGrpSpPr>
              <a:grpSpLocks/>
            </p:cNvGrpSpPr>
            <p:nvPr/>
          </p:nvGrpSpPr>
          <p:grpSpPr bwMode="auto">
            <a:xfrm>
              <a:off x="0" y="748"/>
              <a:ext cx="3072" cy="374"/>
              <a:chOff x="0" y="748"/>
              <a:chExt cx="3072" cy="374"/>
            </a:xfrm>
          </p:grpSpPr>
          <p:sp>
            <p:nvSpPr>
              <p:cNvPr id="22562" name="Rectangle 1035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2563" name="Rectangle 1036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3	</a:t>
                </a:r>
                <a:r>
                  <a:rPr lang="en-US" b="1">
                    <a:solidFill>
                      <a:srgbClr val="275AFF"/>
                    </a:solidFill>
                    <a:latin typeface="Courier New" pitchFamily="49" charset="0"/>
                  </a:rPr>
                  <a:t>#include</a:t>
                </a:r>
                <a:r>
                  <a:rPr lang="en-US" b="1">
                    <a:latin typeface="Courier New" pitchFamily="49" charset="0"/>
                  </a:rPr>
                  <a:t> &lt;iostream&gt;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6" name="Group 1037"/>
            <p:cNvGrpSpPr>
              <a:grpSpLocks/>
            </p:cNvGrpSpPr>
            <p:nvPr/>
          </p:nvGrpSpPr>
          <p:grpSpPr bwMode="auto">
            <a:xfrm>
              <a:off x="0" y="1122"/>
              <a:ext cx="3072" cy="374"/>
              <a:chOff x="0" y="1122"/>
              <a:chExt cx="3072" cy="374"/>
            </a:xfrm>
          </p:grpSpPr>
          <p:sp>
            <p:nvSpPr>
              <p:cNvPr id="22560" name="Rectangle 1038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2561" name="Rectangle 1039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4	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1040"/>
            <p:cNvGrpSpPr>
              <a:grpSpLocks/>
            </p:cNvGrpSpPr>
            <p:nvPr/>
          </p:nvGrpSpPr>
          <p:grpSpPr bwMode="auto">
            <a:xfrm>
              <a:off x="0" y="1496"/>
              <a:ext cx="3072" cy="374"/>
              <a:chOff x="0" y="1496"/>
              <a:chExt cx="3072" cy="374"/>
            </a:xfrm>
          </p:grpSpPr>
          <p:sp>
            <p:nvSpPr>
              <p:cNvPr id="22558" name="Rectangle 1041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2559" name="Rectangle 1042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5	</a:t>
                </a:r>
                <a:r>
                  <a:rPr lang="en-US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b="1">
                    <a:latin typeface="Courier New" pitchFamily="49" charset="0"/>
                  </a:rPr>
                  <a:t> main()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8" name="Group 1043"/>
            <p:cNvGrpSpPr>
              <a:grpSpLocks/>
            </p:cNvGrpSpPr>
            <p:nvPr/>
          </p:nvGrpSpPr>
          <p:grpSpPr bwMode="auto">
            <a:xfrm>
              <a:off x="0" y="1870"/>
              <a:ext cx="3072" cy="374"/>
              <a:chOff x="0" y="1870"/>
              <a:chExt cx="3072" cy="374"/>
            </a:xfrm>
          </p:grpSpPr>
          <p:sp>
            <p:nvSpPr>
              <p:cNvPr id="22556" name="Rectangle 1044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2557" name="Rectangle 1045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6	</a:t>
                </a:r>
                <a:r>
                  <a:rPr lang="en-US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9" name="Group 1046"/>
            <p:cNvGrpSpPr>
              <a:grpSpLocks/>
            </p:cNvGrpSpPr>
            <p:nvPr/>
          </p:nvGrpSpPr>
          <p:grpSpPr bwMode="auto">
            <a:xfrm>
              <a:off x="0" y="2244"/>
              <a:ext cx="3072" cy="374"/>
              <a:chOff x="0" y="2244"/>
              <a:chExt cx="3072" cy="374"/>
            </a:xfrm>
          </p:grpSpPr>
          <p:sp>
            <p:nvSpPr>
              <p:cNvPr id="22554" name="Rectangle 1047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2555" name="Rectangle 1048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 dirty="0">
                    <a:solidFill>
                      <a:srgbClr val="4D8DFF"/>
                    </a:solidFill>
                    <a:latin typeface="Courier New" pitchFamily="49" charset="0"/>
                  </a:rPr>
                  <a:t>	7	</a:t>
                </a:r>
                <a:r>
                  <a:rPr lang="en-US" b="1" dirty="0">
                    <a:latin typeface="Courier New" pitchFamily="49" charset="0"/>
                  </a:rPr>
                  <a:t>   cout &lt;&lt; "Welcome\</a:t>
                </a:r>
                <a:r>
                  <a:rPr lang="en-US" b="1" dirty="0" err="1">
                    <a:latin typeface="Courier New" pitchFamily="49" charset="0"/>
                  </a:rPr>
                  <a:t>nto</a:t>
                </a:r>
                <a:r>
                  <a:rPr lang="en-US" b="1" dirty="0">
                    <a:latin typeface="Courier New" pitchFamily="49" charset="0"/>
                  </a:rPr>
                  <a:t>\n\</a:t>
                </a:r>
                <a:r>
                  <a:rPr lang="en-US" b="1" dirty="0" err="1">
                    <a:latin typeface="Courier New" pitchFamily="49" charset="0"/>
                  </a:rPr>
                  <a:t>nC</a:t>
                </a:r>
                <a:r>
                  <a:rPr lang="en-US" b="1" dirty="0">
                    <a:latin typeface="Courier New" pitchFamily="49" charset="0"/>
                  </a:rPr>
                  <a:t>++!\n";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1049"/>
            <p:cNvGrpSpPr>
              <a:grpSpLocks/>
            </p:cNvGrpSpPr>
            <p:nvPr/>
          </p:nvGrpSpPr>
          <p:grpSpPr bwMode="auto">
            <a:xfrm>
              <a:off x="0" y="2618"/>
              <a:ext cx="3072" cy="374"/>
              <a:chOff x="0" y="2618"/>
              <a:chExt cx="3072" cy="374"/>
            </a:xfrm>
          </p:grpSpPr>
          <p:sp>
            <p:nvSpPr>
              <p:cNvPr id="22552" name="Rectangle 1050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2553" name="Rectangle 1051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8	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1052"/>
            <p:cNvGrpSpPr>
              <a:grpSpLocks/>
            </p:cNvGrpSpPr>
            <p:nvPr/>
          </p:nvGrpSpPr>
          <p:grpSpPr bwMode="auto">
            <a:xfrm>
              <a:off x="0" y="2992"/>
              <a:ext cx="3072" cy="374"/>
              <a:chOff x="0" y="2992"/>
              <a:chExt cx="3072" cy="374"/>
            </a:xfrm>
          </p:grpSpPr>
          <p:sp>
            <p:nvSpPr>
              <p:cNvPr id="22550" name="Rectangle 1053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2551" name="Rectangle 1054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9	</a:t>
                </a:r>
                <a:r>
                  <a:rPr lang="en-US" b="1">
                    <a:latin typeface="Courier New" pitchFamily="49" charset="0"/>
                  </a:rPr>
                  <a:t>   </a:t>
                </a:r>
                <a:r>
                  <a:rPr lang="en-US" b="1">
                    <a:solidFill>
                      <a:srgbClr val="275AFF"/>
                    </a:solidFill>
                    <a:latin typeface="Courier New" pitchFamily="49" charset="0"/>
                  </a:rPr>
                  <a:t>return</a:t>
                </a:r>
                <a:r>
                  <a:rPr lang="en-US" b="1">
                    <a:latin typeface="Courier New" pitchFamily="49" charset="0"/>
                  </a:rPr>
                  <a:t> 0;   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// indicate that program ended successfully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1055"/>
            <p:cNvGrpSpPr>
              <a:grpSpLocks/>
            </p:cNvGrpSpPr>
            <p:nvPr/>
          </p:nvGrpSpPr>
          <p:grpSpPr bwMode="auto">
            <a:xfrm>
              <a:off x="0" y="3366"/>
              <a:ext cx="3072" cy="374"/>
              <a:chOff x="0" y="3366"/>
              <a:chExt cx="3072" cy="374"/>
            </a:xfrm>
          </p:grpSpPr>
          <p:sp>
            <p:nvSpPr>
              <p:cNvPr id="22548" name="Rectangle 1056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2549" name="Rectangle 1057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10	</a:t>
                </a:r>
                <a:r>
                  <a:rPr lang="en-US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</p:grpSp>
      <p:sp>
        <p:nvSpPr>
          <p:cNvPr id="22533" name="Rectangle 1058"/>
          <p:cNvSpPr>
            <a:spLocks noChangeArrowheads="1"/>
          </p:cNvSpPr>
          <p:nvPr/>
        </p:nvSpPr>
        <p:spPr bwMode="auto">
          <a:xfrm>
            <a:off x="0" y="4038600"/>
            <a:ext cx="6781800" cy="82232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Welcome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to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solidFill>
                  <a:schemeClr val="tx1"/>
                </a:solidFill>
                <a:latin typeface="Courier New" pitchFamily="49" charset="0"/>
              </a:rPr>
              <a:t> </a:t>
            </a:r>
            <a:endParaRPr lang="en-US" b="1">
              <a:latin typeface="Courier New" pitchFamily="49" charset="0"/>
            </a:endParaRP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C++!</a:t>
            </a:r>
            <a:r>
              <a:rPr lang="en-US" b="1">
                <a:solidFill>
                  <a:schemeClr val="tx1"/>
                </a:solidFill>
                <a:latin typeface="Courier New" pitchFamily="49" charset="0"/>
              </a:rPr>
              <a:t> </a:t>
            </a:r>
          </a:p>
        </p:txBody>
      </p:sp>
      <p:grpSp>
        <p:nvGrpSpPr>
          <p:cNvPr id="13" name="Group 1062"/>
          <p:cNvGrpSpPr>
            <a:grpSpLocks/>
          </p:cNvGrpSpPr>
          <p:nvPr/>
        </p:nvGrpSpPr>
        <p:grpSpPr bwMode="auto">
          <a:xfrm>
            <a:off x="609600" y="2514600"/>
            <a:ext cx="5943600" cy="3124200"/>
            <a:chOff x="384" y="1584"/>
            <a:chExt cx="3744" cy="1968"/>
          </a:xfrm>
        </p:grpSpPr>
        <p:sp>
          <p:nvSpPr>
            <p:cNvPr id="22535" name="Text Box 1059"/>
            <p:cNvSpPr txBox="1">
              <a:spLocks noChangeArrowheads="1"/>
            </p:cNvSpPr>
            <p:nvPr/>
          </p:nvSpPr>
          <p:spPr bwMode="auto">
            <a:xfrm>
              <a:off x="1824" y="3180"/>
              <a:ext cx="2304" cy="37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/>
                <a:t>Multiple lines can be printed with one statement.</a:t>
              </a:r>
            </a:p>
          </p:txBody>
        </p:sp>
        <p:sp>
          <p:nvSpPr>
            <p:cNvPr id="22536" name="Line 1060"/>
            <p:cNvSpPr>
              <a:spLocks noChangeShapeType="1"/>
            </p:cNvSpPr>
            <p:nvPr/>
          </p:nvSpPr>
          <p:spPr bwMode="auto">
            <a:xfrm flipH="1" flipV="1">
              <a:off x="384" y="2832"/>
              <a:ext cx="144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  <p:sp>
          <p:nvSpPr>
            <p:cNvPr id="22537" name="Line 1061"/>
            <p:cNvSpPr>
              <a:spLocks noChangeShapeType="1"/>
            </p:cNvSpPr>
            <p:nvPr/>
          </p:nvSpPr>
          <p:spPr bwMode="auto">
            <a:xfrm flipH="1" flipV="1">
              <a:off x="1680" y="1584"/>
              <a:ext cx="576" cy="15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38124"/>
            <a:ext cx="8077200" cy="619108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6. a Simple Program: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2714612" y="857232"/>
            <a:ext cx="31491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Adding Two Integers</a:t>
            </a:r>
            <a:endParaRPr lang="ar-EG" sz="2800" dirty="0">
              <a:solidFill>
                <a:srgbClr val="FF0000"/>
              </a:solidFill>
            </a:endParaRPr>
          </a:p>
        </p:txBody>
      </p:sp>
      <p:sp>
        <p:nvSpPr>
          <p:cNvPr id="5" name="Rectangle 1032"/>
          <p:cNvSpPr>
            <a:spLocks noGrp="1" noChangeArrowheads="1"/>
          </p:cNvSpPr>
          <p:nvPr>
            <p:ph type="body" idx="4294967295"/>
          </p:nvPr>
        </p:nvSpPr>
        <p:spPr>
          <a:xfrm>
            <a:off x="428596" y="1590700"/>
            <a:ext cx="7629524" cy="4910134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b="1" dirty="0">
                <a:latin typeface="Courier New" pitchFamily="49" charset="0"/>
              </a:rPr>
              <a:t> </a:t>
            </a:r>
            <a:r>
              <a:rPr lang="en-US" sz="2800" dirty="0"/>
              <a:t>(stream extraction operator) 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/>
              <a:t>When used with </a:t>
            </a:r>
            <a:r>
              <a:rPr lang="en-US" sz="2000" b="1" dirty="0" err="1">
                <a:latin typeface="Courier New" pitchFamily="49" charset="0"/>
              </a:rPr>
              <a:t>cin</a:t>
            </a:r>
            <a:r>
              <a:rPr lang="en-US" sz="2000" dirty="0"/>
              <a:t>, waits for the user to input a value and stores the value in the variable to the right of the operator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/>
              <a:t>The user types a value, then presses the </a:t>
            </a:r>
            <a:r>
              <a:rPr lang="en-US" sz="2000" i="1" dirty="0"/>
              <a:t>Enter</a:t>
            </a:r>
            <a:r>
              <a:rPr lang="en-US" sz="2000" dirty="0"/>
              <a:t> (Return) key to send the data to the computer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/>
              <a:t>Example:</a:t>
            </a:r>
          </a:p>
          <a:p>
            <a:pPr lvl="3" algn="l" rtl="0" eaLnBrk="1" hangingPunct="1">
              <a:lnSpc>
                <a:spcPct val="9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int </a:t>
            </a:r>
            <a:r>
              <a:rPr lang="en-US" sz="2000" b="1" dirty="0" err="1">
                <a:latin typeface="Courier New" pitchFamily="49" charset="0"/>
              </a:rPr>
              <a:t>myVariable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3" algn="l" rtl="0" eaLnBrk="1" hangingPunct="1">
              <a:lnSpc>
                <a:spcPct val="90000"/>
              </a:lnSpc>
              <a:buFontTx/>
              <a:buNone/>
            </a:pPr>
            <a:r>
              <a:rPr lang="en-US" sz="2000" b="1" dirty="0" err="1">
                <a:latin typeface="Courier New" pitchFamily="49" charset="0"/>
              </a:rPr>
              <a:t>cin</a:t>
            </a:r>
            <a:r>
              <a:rPr lang="en-US" sz="2000" b="1" dirty="0">
                <a:latin typeface="Courier New" pitchFamily="49" charset="0"/>
              </a:rPr>
              <a:t> &gt;&gt; </a:t>
            </a:r>
            <a:r>
              <a:rPr lang="en-US" sz="2000" b="1" dirty="0" err="1">
                <a:latin typeface="Courier New" pitchFamily="49" charset="0"/>
              </a:rPr>
              <a:t>myVariable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2" algn="l" rtl="0" eaLnBrk="1" hangingPunct="1">
              <a:lnSpc>
                <a:spcPct val="90000"/>
              </a:lnSpc>
            </a:pPr>
            <a:r>
              <a:rPr lang="en-US" sz="2000" dirty="0"/>
              <a:t>- Waits for user input, then stores input in </a:t>
            </a:r>
            <a:r>
              <a:rPr lang="en-US" sz="2000" b="1" dirty="0" err="1">
                <a:latin typeface="Courier New" pitchFamily="49" charset="0"/>
              </a:rPr>
              <a:t>myVariable</a:t>
            </a:r>
            <a:endParaRPr lang="en-US" sz="2000" b="1" dirty="0">
              <a:latin typeface="Courier New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b="1" dirty="0">
                <a:latin typeface="Courier New" pitchFamily="49" charset="0"/>
              </a:rPr>
              <a:t>  =</a:t>
            </a:r>
            <a:r>
              <a:rPr lang="en-US" sz="2800" dirty="0"/>
              <a:t> (assignment operator)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/>
              <a:t>Assigns value to a variable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/>
              <a:t>Binary operator (has two operands)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/>
              <a:t>Example:</a:t>
            </a:r>
          </a:p>
          <a:p>
            <a:pPr lvl="3" algn="l" rtl="0" eaLnBrk="1" hangingPunct="1">
              <a:lnSpc>
                <a:spcPct val="9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sum = variable1 + variable2;</a:t>
            </a:r>
          </a:p>
          <a:p>
            <a:pPr lvl="1" algn="l" rtl="0" eaLnBrk="1" hangingPunct="1">
              <a:lnSpc>
                <a:spcPct val="90000"/>
              </a:lnSpc>
            </a:pPr>
            <a:endParaRPr lang="en-US" sz="4000" b="1" dirty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5833239-9C6B-414E-ABDB-A5C67AF22DD8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24579" name="Rectangle 102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190500" indent="-190500" eaLnBrk="1" hangingPunct="1">
              <a:buFontTx/>
              <a:buAutoNum type="arabicPeriod"/>
            </a:pPr>
            <a:r>
              <a:rPr lang="en-US" sz="1600"/>
              <a:t>Load </a:t>
            </a:r>
            <a:r>
              <a:rPr lang="en-US" sz="1600">
                <a:latin typeface="Courier New" pitchFamily="49" charset="0"/>
              </a:rPr>
              <a:t>&lt;iostream&gt;</a:t>
            </a:r>
          </a:p>
          <a:p>
            <a:pPr marL="190500" indent="-190500" eaLnBrk="1" hangingPunct="1">
              <a:buFontTx/>
              <a:buAutoNum type="arabicPeriod"/>
            </a:pPr>
            <a:endParaRPr lang="en-US" sz="600">
              <a:latin typeface="Courier New" pitchFamily="49" charset="0"/>
            </a:endParaRPr>
          </a:p>
          <a:p>
            <a:pPr marL="190500" indent="-190500" eaLnBrk="1" hangingPunct="1"/>
            <a:r>
              <a:rPr lang="en-US" sz="1600"/>
              <a:t>2. </a:t>
            </a:r>
            <a:r>
              <a:rPr lang="en-US" sz="1600">
                <a:latin typeface="Courier New" pitchFamily="49" charset="0"/>
              </a:rPr>
              <a:t>main</a:t>
            </a:r>
          </a:p>
          <a:p>
            <a:pPr marL="190500" indent="-190500" eaLnBrk="1" hangingPunct="1"/>
            <a:endParaRPr lang="en-US" sz="600">
              <a:latin typeface="Courier New" pitchFamily="49" charset="0"/>
            </a:endParaRPr>
          </a:p>
          <a:p>
            <a:pPr marL="190500" indent="-190500" eaLnBrk="1" hangingPunct="1"/>
            <a:r>
              <a:rPr lang="en-US" sz="1600"/>
              <a:t>2.1 Initialize variables </a:t>
            </a:r>
            <a:r>
              <a:rPr lang="en-US" sz="1600">
                <a:latin typeface="Courier New" pitchFamily="49" charset="0"/>
              </a:rPr>
              <a:t>integer1</a:t>
            </a:r>
            <a:r>
              <a:rPr lang="en-US" sz="1600"/>
              <a:t>, </a:t>
            </a:r>
            <a:r>
              <a:rPr lang="en-US" sz="1600">
                <a:latin typeface="Courier New" pitchFamily="49" charset="0"/>
              </a:rPr>
              <a:t>integer2</a:t>
            </a:r>
            <a:r>
              <a:rPr lang="en-US" sz="1600"/>
              <a:t>, and </a:t>
            </a:r>
            <a:r>
              <a:rPr lang="en-US" sz="1600">
                <a:latin typeface="Courier New" pitchFamily="49" charset="0"/>
              </a:rPr>
              <a:t>sum</a:t>
            </a:r>
          </a:p>
          <a:p>
            <a:pPr marL="190500" indent="-190500" eaLnBrk="1" hangingPunct="1"/>
            <a:endParaRPr lang="en-US" sz="600">
              <a:latin typeface="Courier New" pitchFamily="49" charset="0"/>
            </a:endParaRPr>
          </a:p>
          <a:p>
            <a:pPr marL="190500" indent="-190500" eaLnBrk="1" hangingPunct="1"/>
            <a:r>
              <a:rPr lang="en-US" sz="1600"/>
              <a:t>2.2 Print </a:t>
            </a:r>
            <a:r>
              <a:rPr lang="en-US" sz="1600">
                <a:latin typeface="Courier New" pitchFamily="49" charset="0"/>
              </a:rPr>
              <a:t>"Enter first integer"</a:t>
            </a:r>
          </a:p>
          <a:p>
            <a:pPr marL="190500" indent="-190500" eaLnBrk="1" hangingPunct="1"/>
            <a:r>
              <a:rPr lang="en-US" sz="1600">
                <a:latin typeface="Courier New" pitchFamily="49" charset="0"/>
              </a:rPr>
              <a:t>  </a:t>
            </a:r>
            <a:r>
              <a:rPr lang="en-US" sz="1600"/>
              <a:t>2.2.1 Get input</a:t>
            </a:r>
          </a:p>
          <a:p>
            <a:pPr marL="190500" indent="-190500" eaLnBrk="1" hangingPunct="1"/>
            <a:endParaRPr lang="en-US" sz="600"/>
          </a:p>
          <a:p>
            <a:pPr marL="190500" indent="-190500" eaLnBrk="1" hangingPunct="1"/>
            <a:r>
              <a:rPr lang="en-US" sz="1600"/>
              <a:t>2.3 Print </a:t>
            </a:r>
            <a:r>
              <a:rPr lang="en-US" sz="1600">
                <a:latin typeface="Courier New" pitchFamily="49" charset="0"/>
              </a:rPr>
              <a:t>"Enter second integer"</a:t>
            </a:r>
          </a:p>
          <a:p>
            <a:pPr marL="190500" indent="-190500" eaLnBrk="1" hangingPunct="1"/>
            <a:r>
              <a:rPr lang="en-US" sz="1600">
                <a:latin typeface="Courier New" pitchFamily="49" charset="0"/>
              </a:rPr>
              <a:t>   </a:t>
            </a:r>
            <a:r>
              <a:rPr lang="en-US" sz="1600"/>
              <a:t>2.3.1 Get input</a:t>
            </a:r>
          </a:p>
          <a:p>
            <a:pPr marL="190500" indent="-190500" eaLnBrk="1" hangingPunct="1"/>
            <a:endParaRPr lang="en-US" sz="600"/>
          </a:p>
          <a:p>
            <a:pPr marL="190500" indent="-190500" eaLnBrk="1" hangingPunct="1"/>
            <a:r>
              <a:rPr lang="en-US" sz="1600"/>
              <a:t>2.4 Add variables and put result into </a:t>
            </a:r>
            <a:r>
              <a:rPr lang="en-US" sz="1600">
                <a:latin typeface="Courier New" pitchFamily="49" charset="0"/>
              </a:rPr>
              <a:t>sum</a:t>
            </a:r>
          </a:p>
          <a:p>
            <a:pPr marL="190500" indent="-190500" eaLnBrk="1" hangingPunct="1"/>
            <a:endParaRPr lang="en-US" sz="600">
              <a:latin typeface="Courier New" pitchFamily="49" charset="0"/>
            </a:endParaRPr>
          </a:p>
          <a:p>
            <a:pPr marL="190500" indent="-190500" eaLnBrk="1" hangingPunct="1"/>
            <a:r>
              <a:rPr lang="en-US" sz="1600"/>
              <a:t>2.5 Print </a:t>
            </a:r>
            <a:r>
              <a:rPr lang="en-US" sz="1600">
                <a:latin typeface="Courier New" pitchFamily="49" charset="0"/>
              </a:rPr>
              <a:t>"Sum is"</a:t>
            </a:r>
          </a:p>
          <a:p>
            <a:pPr marL="190500" indent="-190500" eaLnBrk="1" hangingPunct="1"/>
            <a:r>
              <a:rPr lang="en-US" sz="1600"/>
              <a:t>      2.5.1 Output </a:t>
            </a:r>
            <a:r>
              <a:rPr lang="en-US" sz="1600">
                <a:latin typeface="Courier New" pitchFamily="49" charset="0"/>
              </a:rPr>
              <a:t>sum</a:t>
            </a:r>
          </a:p>
          <a:p>
            <a:pPr marL="190500" indent="-190500" eaLnBrk="1" hangingPunct="1"/>
            <a:endParaRPr lang="en-US" sz="600">
              <a:latin typeface="Courier New" pitchFamily="49" charset="0"/>
            </a:endParaRPr>
          </a:p>
          <a:p>
            <a:pPr marL="190500" indent="-190500" eaLnBrk="1" hangingPunct="1"/>
            <a:r>
              <a:rPr lang="en-US" sz="1600"/>
              <a:t>2.6 exit (</a:t>
            </a:r>
            <a:r>
              <a:rPr lang="en-US" sz="1600">
                <a:latin typeface="Courier New" pitchFamily="49" charset="0"/>
              </a:rPr>
              <a:t>return 0</a:t>
            </a:r>
            <a:r>
              <a:rPr lang="en-US" sz="1600"/>
              <a:t>)</a:t>
            </a:r>
          </a:p>
          <a:p>
            <a:pPr marL="190500" indent="-190500" eaLnBrk="1" hangingPunct="1"/>
            <a:endParaRPr lang="en-US" sz="600"/>
          </a:p>
          <a:p>
            <a:pPr marL="190500" indent="-190500" eaLnBrk="1" hangingPunct="1"/>
            <a:r>
              <a:rPr lang="en-US" sz="1600"/>
              <a:t>Program Output</a:t>
            </a:r>
          </a:p>
        </p:txBody>
      </p:sp>
      <p:grpSp>
        <p:nvGrpSpPr>
          <p:cNvPr id="2" name="Group 1027"/>
          <p:cNvGrpSpPr>
            <a:grpSpLocks/>
          </p:cNvGrpSpPr>
          <p:nvPr/>
        </p:nvGrpSpPr>
        <p:grpSpPr bwMode="auto">
          <a:xfrm>
            <a:off x="0" y="0"/>
            <a:ext cx="6781800" cy="4343400"/>
            <a:chOff x="0" y="0"/>
            <a:chExt cx="3072" cy="6358"/>
          </a:xfrm>
        </p:grpSpPr>
        <p:grpSp>
          <p:nvGrpSpPr>
            <p:cNvPr id="3" name="Group 1028"/>
            <p:cNvGrpSpPr>
              <a:grpSpLocks/>
            </p:cNvGrpSpPr>
            <p:nvPr/>
          </p:nvGrpSpPr>
          <p:grpSpPr bwMode="auto">
            <a:xfrm>
              <a:off x="0" y="0"/>
              <a:ext cx="3072" cy="374"/>
              <a:chOff x="0" y="0"/>
              <a:chExt cx="3072" cy="374"/>
            </a:xfrm>
          </p:grpSpPr>
          <p:sp>
            <p:nvSpPr>
              <p:cNvPr id="24640" name="Rectangle 102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4641" name="Rectangle 103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1	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// Fig. 1.6: fig01_06.cpp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" name="Group 1031"/>
            <p:cNvGrpSpPr>
              <a:grpSpLocks/>
            </p:cNvGrpSpPr>
            <p:nvPr/>
          </p:nvGrpSpPr>
          <p:grpSpPr bwMode="auto">
            <a:xfrm>
              <a:off x="0" y="374"/>
              <a:ext cx="3072" cy="374"/>
              <a:chOff x="0" y="374"/>
              <a:chExt cx="3072" cy="374"/>
            </a:xfrm>
          </p:grpSpPr>
          <p:sp>
            <p:nvSpPr>
              <p:cNvPr id="24638" name="Rectangle 1032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4639" name="Rectangle 1033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2	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// Addition program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1034"/>
            <p:cNvGrpSpPr>
              <a:grpSpLocks/>
            </p:cNvGrpSpPr>
            <p:nvPr/>
          </p:nvGrpSpPr>
          <p:grpSpPr bwMode="auto">
            <a:xfrm>
              <a:off x="0" y="748"/>
              <a:ext cx="3072" cy="374"/>
              <a:chOff x="0" y="748"/>
              <a:chExt cx="3072" cy="374"/>
            </a:xfrm>
          </p:grpSpPr>
          <p:sp>
            <p:nvSpPr>
              <p:cNvPr id="24636" name="Rectangle 1035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4637" name="Rectangle 1036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 dirty="0">
                    <a:solidFill>
                      <a:srgbClr val="4D8DFF"/>
                    </a:solidFill>
                    <a:latin typeface="Courier New" pitchFamily="49" charset="0"/>
                  </a:rPr>
                  <a:t>	3	</a:t>
                </a:r>
                <a:r>
                  <a:rPr lang="en-US" b="1" dirty="0">
                    <a:solidFill>
                      <a:srgbClr val="275AFF"/>
                    </a:solidFill>
                    <a:latin typeface="Courier New" pitchFamily="49" charset="0"/>
                  </a:rPr>
                  <a:t>#include</a:t>
                </a:r>
                <a:r>
                  <a:rPr lang="en-US" b="1" dirty="0">
                    <a:latin typeface="Courier New" pitchFamily="49" charset="0"/>
                  </a:rPr>
                  <a:t> &lt;</a:t>
                </a:r>
                <a:r>
                  <a:rPr lang="en-US" b="1" dirty="0" err="1">
                    <a:latin typeface="Courier New" pitchFamily="49" charset="0"/>
                  </a:rPr>
                  <a:t>iostream</a:t>
                </a:r>
                <a:r>
                  <a:rPr lang="en-US" b="1" dirty="0">
                    <a:latin typeface="Courier New" pitchFamily="49" charset="0"/>
                  </a:rPr>
                  <a:t>&gt;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6" name="Group 1037"/>
            <p:cNvGrpSpPr>
              <a:grpSpLocks/>
            </p:cNvGrpSpPr>
            <p:nvPr/>
          </p:nvGrpSpPr>
          <p:grpSpPr bwMode="auto">
            <a:xfrm>
              <a:off x="0" y="1122"/>
              <a:ext cx="3072" cy="374"/>
              <a:chOff x="0" y="1122"/>
              <a:chExt cx="3072" cy="374"/>
            </a:xfrm>
          </p:grpSpPr>
          <p:sp>
            <p:nvSpPr>
              <p:cNvPr id="24634" name="Rectangle 1038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4635" name="Rectangle 1039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 dirty="0">
                    <a:solidFill>
                      <a:srgbClr val="4D8DFF"/>
                    </a:solidFill>
                    <a:latin typeface="Courier New" pitchFamily="49" charset="0"/>
                  </a:rPr>
                  <a:t>	4	</a:t>
                </a:r>
                <a:endParaRPr lang="en-US" b="1" dirty="0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1040"/>
            <p:cNvGrpSpPr>
              <a:grpSpLocks/>
            </p:cNvGrpSpPr>
            <p:nvPr/>
          </p:nvGrpSpPr>
          <p:grpSpPr bwMode="auto">
            <a:xfrm>
              <a:off x="0" y="1496"/>
              <a:ext cx="3072" cy="374"/>
              <a:chOff x="0" y="1496"/>
              <a:chExt cx="3072" cy="374"/>
            </a:xfrm>
          </p:grpSpPr>
          <p:sp>
            <p:nvSpPr>
              <p:cNvPr id="24632" name="Rectangle 1041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4633" name="Rectangle 1042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5	</a:t>
                </a:r>
                <a:r>
                  <a:rPr lang="en-US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b="1">
                    <a:latin typeface="Courier New" pitchFamily="49" charset="0"/>
                  </a:rPr>
                  <a:t> main()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8" name="Group 1043"/>
            <p:cNvGrpSpPr>
              <a:grpSpLocks/>
            </p:cNvGrpSpPr>
            <p:nvPr/>
          </p:nvGrpSpPr>
          <p:grpSpPr bwMode="auto">
            <a:xfrm>
              <a:off x="0" y="1870"/>
              <a:ext cx="3072" cy="374"/>
              <a:chOff x="0" y="1870"/>
              <a:chExt cx="3072" cy="374"/>
            </a:xfrm>
          </p:grpSpPr>
          <p:sp>
            <p:nvSpPr>
              <p:cNvPr id="24630" name="Rectangle 1044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4631" name="Rectangle 1045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6	</a:t>
                </a:r>
                <a:r>
                  <a:rPr lang="en-US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9" name="Group 1046"/>
            <p:cNvGrpSpPr>
              <a:grpSpLocks/>
            </p:cNvGrpSpPr>
            <p:nvPr/>
          </p:nvGrpSpPr>
          <p:grpSpPr bwMode="auto">
            <a:xfrm>
              <a:off x="0" y="2244"/>
              <a:ext cx="3072" cy="374"/>
              <a:chOff x="0" y="2244"/>
              <a:chExt cx="3072" cy="374"/>
            </a:xfrm>
          </p:grpSpPr>
          <p:sp>
            <p:nvSpPr>
              <p:cNvPr id="24628" name="Rectangle 1047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4629" name="Rectangle 1048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 dirty="0">
                    <a:solidFill>
                      <a:srgbClr val="4D8DFF"/>
                    </a:solidFill>
                    <a:latin typeface="Courier New" pitchFamily="49" charset="0"/>
                  </a:rPr>
                  <a:t>	7	</a:t>
                </a:r>
                <a:r>
                  <a:rPr lang="en-US" b="1" dirty="0">
                    <a:latin typeface="Courier New" pitchFamily="49" charset="0"/>
                  </a:rPr>
                  <a:t>   </a:t>
                </a:r>
                <a:r>
                  <a:rPr lang="en-US" b="1" dirty="0" err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b="1" dirty="0">
                    <a:latin typeface="Courier New" pitchFamily="49" charset="0"/>
                  </a:rPr>
                  <a:t> integer1, integer2, sum;           </a:t>
                </a:r>
                <a:r>
                  <a:rPr lang="en-US" b="1" dirty="0">
                    <a:solidFill>
                      <a:srgbClr val="33CC33"/>
                    </a:solidFill>
                    <a:latin typeface="Courier New" pitchFamily="49" charset="0"/>
                  </a:rPr>
                  <a:t>// declaration</a:t>
                </a:r>
                <a:endParaRPr lang="en-US" b="1" dirty="0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1049"/>
            <p:cNvGrpSpPr>
              <a:grpSpLocks/>
            </p:cNvGrpSpPr>
            <p:nvPr/>
          </p:nvGrpSpPr>
          <p:grpSpPr bwMode="auto">
            <a:xfrm>
              <a:off x="0" y="2618"/>
              <a:ext cx="3072" cy="374"/>
              <a:chOff x="0" y="2618"/>
              <a:chExt cx="3072" cy="374"/>
            </a:xfrm>
          </p:grpSpPr>
          <p:sp>
            <p:nvSpPr>
              <p:cNvPr id="24626" name="Rectangle 1050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4627" name="Rectangle 1051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8	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1052"/>
            <p:cNvGrpSpPr>
              <a:grpSpLocks/>
            </p:cNvGrpSpPr>
            <p:nvPr/>
          </p:nvGrpSpPr>
          <p:grpSpPr bwMode="auto">
            <a:xfrm>
              <a:off x="0" y="2992"/>
              <a:ext cx="3072" cy="374"/>
              <a:chOff x="0" y="2992"/>
              <a:chExt cx="3072" cy="374"/>
            </a:xfrm>
          </p:grpSpPr>
          <p:sp>
            <p:nvSpPr>
              <p:cNvPr id="24624" name="Rectangle 1053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4625" name="Rectangle 1054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 dirty="0">
                    <a:solidFill>
                      <a:srgbClr val="4D8DFF"/>
                    </a:solidFill>
                    <a:latin typeface="Courier New" pitchFamily="49" charset="0"/>
                  </a:rPr>
                  <a:t>	9	</a:t>
                </a:r>
                <a:r>
                  <a:rPr lang="en-US" b="1" dirty="0">
                    <a:latin typeface="Courier New" pitchFamily="49" charset="0"/>
                  </a:rPr>
                  <a:t>   cout &lt;&lt; "Enter first integer\n";  </a:t>
                </a:r>
                <a:r>
                  <a:rPr lang="en-US" b="1" dirty="0">
                    <a:solidFill>
                      <a:srgbClr val="33CC33"/>
                    </a:solidFill>
                    <a:latin typeface="Courier New" pitchFamily="49" charset="0"/>
                  </a:rPr>
                  <a:t>// prompt</a:t>
                </a:r>
                <a:endParaRPr lang="en-US" b="1" dirty="0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1055"/>
            <p:cNvGrpSpPr>
              <a:grpSpLocks/>
            </p:cNvGrpSpPr>
            <p:nvPr/>
          </p:nvGrpSpPr>
          <p:grpSpPr bwMode="auto">
            <a:xfrm>
              <a:off x="0" y="3366"/>
              <a:ext cx="3072" cy="374"/>
              <a:chOff x="0" y="3366"/>
              <a:chExt cx="3072" cy="374"/>
            </a:xfrm>
          </p:grpSpPr>
          <p:sp>
            <p:nvSpPr>
              <p:cNvPr id="24622" name="Rectangle 1056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4623" name="Rectangle 1057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 dirty="0">
                    <a:solidFill>
                      <a:srgbClr val="4D8DFF"/>
                    </a:solidFill>
                    <a:latin typeface="Courier New" pitchFamily="49" charset="0"/>
                  </a:rPr>
                  <a:t>	10	</a:t>
                </a:r>
                <a:r>
                  <a:rPr lang="en-US" b="1" dirty="0">
                    <a:latin typeface="Courier New" pitchFamily="49" charset="0"/>
                  </a:rPr>
                  <a:t>   </a:t>
                </a:r>
                <a:r>
                  <a:rPr lang="en-US" b="1" dirty="0" err="1">
                    <a:latin typeface="Courier New" pitchFamily="49" charset="0"/>
                  </a:rPr>
                  <a:t>cin</a:t>
                </a:r>
                <a:r>
                  <a:rPr lang="en-US" b="1" dirty="0">
                    <a:latin typeface="Courier New" pitchFamily="49" charset="0"/>
                  </a:rPr>
                  <a:t> &gt;&gt; integer1;                 </a:t>
                </a:r>
                <a:r>
                  <a:rPr lang="en-US" b="1" dirty="0">
                    <a:solidFill>
                      <a:srgbClr val="33CC33"/>
                    </a:solidFill>
                    <a:latin typeface="Courier New" pitchFamily="49" charset="0"/>
                  </a:rPr>
                  <a:t> // read an integer</a:t>
                </a:r>
                <a:endParaRPr lang="en-US" b="1" dirty="0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3" name="Group 1058"/>
            <p:cNvGrpSpPr>
              <a:grpSpLocks/>
            </p:cNvGrpSpPr>
            <p:nvPr/>
          </p:nvGrpSpPr>
          <p:grpSpPr bwMode="auto">
            <a:xfrm>
              <a:off x="0" y="3740"/>
              <a:ext cx="3072" cy="374"/>
              <a:chOff x="0" y="3740"/>
              <a:chExt cx="3072" cy="374"/>
            </a:xfrm>
          </p:grpSpPr>
          <p:sp>
            <p:nvSpPr>
              <p:cNvPr id="24620" name="Rectangle 1059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4621" name="Rectangle 1060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 dirty="0">
                    <a:solidFill>
                      <a:srgbClr val="4D8DFF"/>
                    </a:solidFill>
                    <a:latin typeface="Courier New" pitchFamily="49" charset="0"/>
                  </a:rPr>
                  <a:t>	11	</a:t>
                </a:r>
                <a:r>
                  <a:rPr lang="en-US" b="1" dirty="0">
                    <a:latin typeface="Courier New" pitchFamily="49" charset="0"/>
                  </a:rPr>
                  <a:t>   cout &lt;&lt; "Enter second integer\n"; </a:t>
                </a:r>
                <a:r>
                  <a:rPr lang="en-US" b="1" dirty="0">
                    <a:solidFill>
                      <a:srgbClr val="33CC33"/>
                    </a:solidFill>
                    <a:latin typeface="Courier New" pitchFamily="49" charset="0"/>
                  </a:rPr>
                  <a:t>// prompt</a:t>
                </a:r>
                <a:endParaRPr lang="en-US" b="1" dirty="0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4" name="Group 1061"/>
            <p:cNvGrpSpPr>
              <a:grpSpLocks/>
            </p:cNvGrpSpPr>
            <p:nvPr/>
          </p:nvGrpSpPr>
          <p:grpSpPr bwMode="auto">
            <a:xfrm>
              <a:off x="0" y="4114"/>
              <a:ext cx="3072" cy="374"/>
              <a:chOff x="0" y="4114"/>
              <a:chExt cx="3072" cy="374"/>
            </a:xfrm>
          </p:grpSpPr>
          <p:sp>
            <p:nvSpPr>
              <p:cNvPr id="24618" name="Rectangle 1062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4619" name="Rectangle 1063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 dirty="0">
                    <a:solidFill>
                      <a:srgbClr val="4D8DFF"/>
                    </a:solidFill>
                    <a:latin typeface="Courier New" pitchFamily="49" charset="0"/>
                  </a:rPr>
                  <a:t>	12	</a:t>
                </a:r>
                <a:r>
                  <a:rPr lang="en-US" b="1" dirty="0">
                    <a:latin typeface="Courier New" pitchFamily="49" charset="0"/>
                  </a:rPr>
                  <a:t>   </a:t>
                </a:r>
                <a:r>
                  <a:rPr lang="en-US" b="1" dirty="0" err="1">
                    <a:latin typeface="Courier New" pitchFamily="49" charset="0"/>
                  </a:rPr>
                  <a:t>cin</a:t>
                </a:r>
                <a:r>
                  <a:rPr lang="en-US" b="1" dirty="0">
                    <a:latin typeface="Courier New" pitchFamily="49" charset="0"/>
                  </a:rPr>
                  <a:t> &gt;&gt; integer2;                 </a:t>
                </a:r>
                <a:r>
                  <a:rPr lang="en-US" b="1" dirty="0">
                    <a:solidFill>
                      <a:srgbClr val="33CC33"/>
                    </a:solidFill>
                    <a:latin typeface="Courier New" pitchFamily="49" charset="0"/>
                  </a:rPr>
                  <a:t> // read an integer</a:t>
                </a:r>
                <a:endParaRPr lang="en-US" b="1" dirty="0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5" name="Group 1064"/>
            <p:cNvGrpSpPr>
              <a:grpSpLocks/>
            </p:cNvGrpSpPr>
            <p:nvPr/>
          </p:nvGrpSpPr>
          <p:grpSpPr bwMode="auto">
            <a:xfrm>
              <a:off x="0" y="4488"/>
              <a:ext cx="3072" cy="374"/>
              <a:chOff x="0" y="4488"/>
              <a:chExt cx="3072" cy="374"/>
            </a:xfrm>
          </p:grpSpPr>
          <p:sp>
            <p:nvSpPr>
              <p:cNvPr id="24616" name="Rectangle 1065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4617" name="Rectangle 1066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13	</a:t>
                </a:r>
                <a:r>
                  <a:rPr lang="en-US" b="1">
                    <a:latin typeface="Courier New" pitchFamily="49" charset="0"/>
                  </a:rPr>
                  <a:t>   sum = integer1 + integer2;       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      // assignment of sum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1067"/>
            <p:cNvGrpSpPr>
              <a:grpSpLocks/>
            </p:cNvGrpSpPr>
            <p:nvPr/>
          </p:nvGrpSpPr>
          <p:grpSpPr bwMode="auto">
            <a:xfrm>
              <a:off x="0" y="4862"/>
              <a:ext cx="3072" cy="374"/>
              <a:chOff x="0" y="4862"/>
              <a:chExt cx="3072" cy="374"/>
            </a:xfrm>
          </p:grpSpPr>
          <p:sp>
            <p:nvSpPr>
              <p:cNvPr id="24614" name="Rectangle 1068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4615" name="Rectangle 1069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 dirty="0">
                    <a:solidFill>
                      <a:srgbClr val="4D8DFF"/>
                    </a:solidFill>
                    <a:latin typeface="Courier New" pitchFamily="49" charset="0"/>
                  </a:rPr>
                  <a:t>	14	</a:t>
                </a:r>
                <a:r>
                  <a:rPr lang="en-US" b="1" dirty="0">
                    <a:latin typeface="Courier New" pitchFamily="49" charset="0"/>
                  </a:rPr>
                  <a:t>   cout &lt;&lt; "Sum is " &lt;&lt; sum &lt;&lt; </a:t>
                </a:r>
                <a:r>
                  <a:rPr lang="en-US" b="1" dirty="0" err="1">
                    <a:latin typeface="Courier New" pitchFamily="49" charset="0"/>
                  </a:rPr>
                  <a:t>endl</a:t>
                </a:r>
                <a:r>
                  <a:rPr lang="en-US" b="1" dirty="0">
                    <a:latin typeface="Courier New" pitchFamily="49" charset="0"/>
                  </a:rPr>
                  <a:t>; </a:t>
                </a:r>
                <a:r>
                  <a:rPr lang="en-US" b="1" dirty="0">
                    <a:solidFill>
                      <a:srgbClr val="33CC33"/>
                    </a:solidFill>
                    <a:latin typeface="Courier New" pitchFamily="49" charset="0"/>
                  </a:rPr>
                  <a:t>// print sum</a:t>
                </a:r>
                <a:endParaRPr lang="en-US" b="1" dirty="0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7" name="Group 1070"/>
            <p:cNvGrpSpPr>
              <a:grpSpLocks/>
            </p:cNvGrpSpPr>
            <p:nvPr/>
          </p:nvGrpSpPr>
          <p:grpSpPr bwMode="auto">
            <a:xfrm>
              <a:off x="0" y="5236"/>
              <a:ext cx="3072" cy="374"/>
              <a:chOff x="0" y="5236"/>
              <a:chExt cx="3072" cy="374"/>
            </a:xfrm>
          </p:grpSpPr>
          <p:sp>
            <p:nvSpPr>
              <p:cNvPr id="24612" name="Rectangle 1071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4613" name="Rectangle 1072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15	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8" name="Group 1073"/>
            <p:cNvGrpSpPr>
              <a:grpSpLocks/>
            </p:cNvGrpSpPr>
            <p:nvPr/>
          </p:nvGrpSpPr>
          <p:grpSpPr bwMode="auto">
            <a:xfrm>
              <a:off x="0" y="5610"/>
              <a:ext cx="3072" cy="374"/>
              <a:chOff x="0" y="5610"/>
              <a:chExt cx="3072" cy="374"/>
            </a:xfrm>
          </p:grpSpPr>
          <p:sp>
            <p:nvSpPr>
              <p:cNvPr id="24610" name="Rectangle 1074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4611" name="Rectangle 1075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16	</a:t>
                </a:r>
                <a:r>
                  <a:rPr lang="en-US" b="1">
                    <a:latin typeface="Courier New" pitchFamily="49" charset="0"/>
                  </a:rPr>
                  <a:t>   </a:t>
                </a:r>
                <a:r>
                  <a:rPr lang="en-US" b="1">
                    <a:solidFill>
                      <a:srgbClr val="275AFF"/>
                    </a:solidFill>
                    <a:latin typeface="Courier New" pitchFamily="49" charset="0"/>
                  </a:rPr>
                  <a:t>return</a:t>
                </a:r>
                <a:r>
                  <a:rPr lang="en-US" b="1">
                    <a:latin typeface="Courier New" pitchFamily="49" charset="0"/>
                  </a:rPr>
                  <a:t> 0;   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// indicate that program ended successfully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1076"/>
            <p:cNvGrpSpPr>
              <a:grpSpLocks/>
            </p:cNvGrpSpPr>
            <p:nvPr/>
          </p:nvGrpSpPr>
          <p:grpSpPr bwMode="auto">
            <a:xfrm>
              <a:off x="0" y="5984"/>
              <a:ext cx="3072" cy="374"/>
              <a:chOff x="0" y="5984"/>
              <a:chExt cx="3072" cy="374"/>
            </a:xfrm>
          </p:grpSpPr>
          <p:sp>
            <p:nvSpPr>
              <p:cNvPr id="24608" name="Rectangle 1077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4609" name="Rectangle 1078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17	</a:t>
                </a:r>
                <a:r>
                  <a:rPr lang="en-US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</p:grpSp>
      <p:sp>
        <p:nvSpPr>
          <p:cNvPr id="24581" name="Rectangle 1079"/>
          <p:cNvSpPr>
            <a:spLocks noChangeArrowheads="1"/>
          </p:cNvSpPr>
          <p:nvPr/>
        </p:nvSpPr>
        <p:spPr bwMode="auto">
          <a:xfrm>
            <a:off x="0" y="4648200"/>
            <a:ext cx="6781800" cy="11874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Enter first integer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45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Enter second integer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72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Sum is 117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endParaRPr lang="en-US" b="1">
              <a:solidFill>
                <a:schemeClr val="tx1"/>
              </a:solidFill>
              <a:latin typeface="Courier New" pitchFamily="49" charset="0"/>
            </a:endParaRPr>
          </a:p>
        </p:txBody>
      </p:sp>
      <p:grpSp>
        <p:nvGrpSpPr>
          <p:cNvPr id="20" name="Group 1083"/>
          <p:cNvGrpSpPr>
            <a:grpSpLocks/>
          </p:cNvGrpSpPr>
          <p:nvPr/>
        </p:nvGrpSpPr>
        <p:grpSpPr bwMode="auto">
          <a:xfrm>
            <a:off x="2667000" y="2133603"/>
            <a:ext cx="6019800" cy="338138"/>
            <a:chOff x="1680" y="1344"/>
            <a:chExt cx="3792" cy="213"/>
          </a:xfrm>
        </p:grpSpPr>
        <p:sp>
          <p:nvSpPr>
            <p:cNvPr id="24589" name="Text Box 1080"/>
            <p:cNvSpPr txBox="1">
              <a:spLocks noChangeArrowheads="1"/>
            </p:cNvSpPr>
            <p:nvPr/>
          </p:nvSpPr>
          <p:spPr bwMode="auto">
            <a:xfrm>
              <a:off x="2880" y="1344"/>
              <a:ext cx="2592" cy="213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dirty="0"/>
                <a:t>Notice how </a:t>
              </a:r>
              <a:r>
                <a:rPr lang="en-US" sz="1600" b="1" dirty="0">
                  <a:latin typeface="Courier New" pitchFamily="49" charset="0"/>
                </a:rPr>
                <a:t> </a:t>
              </a:r>
              <a:r>
                <a:rPr lang="en-US" sz="1600" b="1" dirty="0" err="1">
                  <a:latin typeface="Courier New" pitchFamily="49" charset="0"/>
                </a:rPr>
                <a:t>cin</a:t>
              </a:r>
              <a:r>
                <a:rPr lang="en-US" sz="1600" dirty="0"/>
                <a:t> is used to get user input.</a:t>
              </a:r>
            </a:p>
          </p:txBody>
        </p:sp>
        <p:sp>
          <p:nvSpPr>
            <p:cNvPr id="24590" name="Line 1082"/>
            <p:cNvSpPr>
              <a:spLocks noChangeShapeType="1"/>
            </p:cNvSpPr>
            <p:nvPr/>
          </p:nvSpPr>
          <p:spPr bwMode="auto">
            <a:xfrm flipH="1">
              <a:off x="1680" y="1536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  <p:grpSp>
        <p:nvGrpSpPr>
          <p:cNvPr id="21" name="Group 1086"/>
          <p:cNvGrpSpPr>
            <a:grpSpLocks/>
          </p:cNvGrpSpPr>
          <p:nvPr/>
        </p:nvGrpSpPr>
        <p:grpSpPr bwMode="auto">
          <a:xfrm>
            <a:off x="2667000" y="3581400"/>
            <a:ext cx="6019800" cy="1489075"/>
            <a:chOff x="1680" y="2256"/>
            <a:chExt cx="3792" cy="938"/>
          </a:xfrm>
        </p:grpSpPr>
        <p:sp>
          <p:nvSpPr>
            <p:cNvPr id="24587" name="Text Box 1084"/>
            <p:cNvSpPr txBox="1">
              <a:spLocks noChangeArrowheads="1"/>
            </p:cNvSpPr>
            <p:nvPr/>
          </p:nvSpPr>
          <p:spPr bwMode="auto">
            <a:xfrm>
              <a:off x="1680" y="2976"/>
              <a:ext cx="3792" cy="21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dirty="0"/>
                <a:t>Variables can be output using </a:t>
              </a:r>
              <a:r>
                <a:rPr lang="en-US" sz="1600" b="1" dirty="0">
                  <a:latin typeface="Courier New" pitchFamily="49" charset="0"/>
                </a:rPr>
                <a:t>cout &lt;&lt; </a:t>
              </a:r>
              <a:r>
                <a:rPr lang="en-US" sz="1600" b="1" dirty="0" err="1">
                  <a:latin typeface="Courier New" pitchFamily="49" charset="0"/>
                </a:rPr>
                <a:t>variableName</a:t>
              </a:r>
              <a:r>
                <a:rPr lang="en-US" sz="1600" dirty="0">
                  <a:latin typeface="Times" pitchFamily="18" charset="0"/>
                </a:rPr>
                <a:t>.</a:t>
              </a:r>
            </a:p>
          </p:txBody>
        </p:sp>
        <p:sp>
          <p:nvSpPr>
            <p:cNvPr id="24588" name="Line 1085"/>
            <p:cNvSpPr>
              <a:spLocks noChangeShapeType="1"/>
            </p:cNvSpPr>
            <p:nvPr/>
          </p:nvSpPr>
          <p:spPr bwMode="auto">
            <a:xfrm flipH="1" flipV="1">
              <a:off x="1968" y="2256"/>
              <a:ext cx="672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  <p:grpSp>
        <p:nvGrpSpPr>
          <p:cNvPr id="22" name="Group 1089"/>
          <p:cNvGrpSpPr>
            <a:grpSpLocks/>
          </p:cNvGrpSpPr>
          <p:nvPr/>
        </p:nvGrpSpPr>
        <p:grpSpPr bwMode="auto">
          <a:xfrm>
            <a:off x="4419600" y="3581400"/>
            <a:ext cx="4343400" cy="819150"/>
            <a:chOff x="2784" y="2256"/>
            <a:chExt cx="2736" cy="516"/>
          </a:xfrm>
        </p:grpSpPr>
        <p:sp>
          <p:nvSpPr>
            <p:cNvPr id="24585" name="Text Box 1087"/>
            <p:cNvSpPr txBox="1">
              <a:spLocks noChangeArrowheads="1"/>
            </p:cNvSpPr>
            <p:nvPr/>
          </p:nvSpPr>
          <p:spPr bwMode="auto">
            <a:xfrm>
              <a:off x="3312" y="2400"/>
              <a:ext cx="2208" cy="37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 dirty="0" err="1">
                  <a:latin typeface="Courier New" pitchFamily="49" charset="0"/>
                </a:rPr>
                <a:t>endl</a:t>
              </a:r>
              <a:r>
                <a:rPr lang="en-US" sz="1600" dirty="0"/>
                <a:t> flushes the buffer and prints a newline.</a:t>
              </a:r>
            </a:p>
          </p:txBody>
        </p:sp>
        <p:sp>
          <p:nvSpPr>
            <p:cNvPr id="24586" name="Line 1088"/>
            <p:cNvSpPr>
              <a:spLocks noChangeShapeType="1"/>
            </p:cNvSpPr>
            <p:nvPr/>
          </p:nvSpPr>
          <p:spPr bwMode="auto">
            <a:xfrm flipH="1" flipV="1">
              <a:off x="2784" y="2256"/>
              <a:ext cx="52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38124"/>
            <a:ext cx="8077200" cy="619108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7. a Simple Program: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2357422" y="857232"/>
            <a:ext cx="45908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Calculating the area of a Circle</a:t>
            </a:r>
            <a:endParaRPr lang="ar-EG" sz="28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785786" y="1357575"/>
            <a:ext cx="7215187" cy="492918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 anchor="ctr">
            <a:spAutoFit/>
          </a:bodyPr>
          <a:lstStyle/>
          <a:p>
            <a:pPr>
              <a:defRPr/>
            </a:pPr>
            <a:endParaRPr lang="ar-EG"/>
          </a:p>
        </p:txBody>
      </p:sp>
      <p:sp>
        <p:nvSpPr>
          <p:cNvPr id="6" name="TextBox 5"/>
          <p:cNvSpPr txBox="1"/>
          <p:nvPr/>
        </p:nvSpPr>
        <p:spPr>
          <a:xfrm>
            <a:off x="785810" y="1323920"/>
            <a:ext cx="7286652" cy="49552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defRPr/>
            </a:pPr>
            <a:r>
              <a:rPr lang="en-US" sz="2000" dirty="0"/>
              <a:t># include &lt;</a:t>
            </a:r>
            <a:r>
              <a:rPr lang="en-US" sz="2000" dirty="0" err="1"/>
              <a:t>iostream</a:t>
            </a:r>
            <a:r>
              <a:rPr lang="en-US" sz="2000" dirty="0"/>
              <a:t>&gt;</a:t>
            </a:r>
          </a:p>
          <a:p>
            <a:pPr>
              <a:defRPr/>
            </a:pPr>
            <a:r>
              <a:rPr lang="en-US" sz="2000" dirty="0"/>
              <a:t># define   PI    3.14</a:t>
            </a:r>
          </a:p>
          <a:p>
            <a:pPr>
              <a:defRPr/>
            </a:pPr>
            <a:r>
              <a:rPr lang="en-US" sz="2000" dirty="0"/>
              <a:t>using namespace </a:t>
            </a:r>
            <a:r>
              <a:rPr lang="en-US" sz="2000" dirty="0" err="1"/>
              <a:t>std</a:t>
            </a:r>
            <a:r>
              <a:rPr lang="en-US" sz="2000" dirty="0"/>
              <a:t>;</a:t>
            </a:r>
          </a:p>
          <a:p>
            <a:pPr>
              <a:defRPr/>
            </a:pPr>
            <a:r>
              <a:rPr lang="en-US" sz="2000" dirty="0" err="1"/>
              <a:t>int</a:t>
            </a:r>
            <a:r>
              <a:rPr lang="en-US" sz="2000" dirty="0"/>
              <a:t> main ( )</a:t>
            </a:r>
          </a:p>
          <a:p>
            <a:pPr>
              <a:defRPr/>
            </a:pPr>
            <a:r>
              <a:rPr lang="en-US" sz="2400" dirty="0"/>
              <a:t>{ 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 /* This program asks the user to enter a radius then calculate the area */</a:t>
            </a:r>
          </a:p>
          <a:p>
            <a:pPr>
              <a:defRPr/>
            </a:pPr>
            <a:r>
              <a:rPr lang="en-US" sz="2400" dirty="0"/>
              <a:t>float  radius, Area;</a:t>
            </a:r>
          </a:p>
          <a:p>
            <a:pPr>
              <a:defRPr/>
            </a:pPr>
            <a:r>
              <a:rPr lang="en-US" sz="2400" dirty="0"/>
              <a:t>cout&lt;&lt; “ Please enter a radius: “ ;</a:t>
            </a:r>
          </a:p>
          <a:p>
            <a:pPr>
              <a:defRPr/>
            </a:pPr>
            <a:r>
              <a:rPr lang="en-US" sz="2400" dirty="0" err="1"/>
              <a:t>cin</a:t>
            </a:r>
            <a:r>
              <a:rPr lang="en-US" sz="2400" dirty="0"/>
              <a:t>&gt;&gt; radius;</a:t>
            </a:r>
          </a:p>
          <a:p>
            <a:pPr>
              <a:defRPr/>
            </a:pPr>
            <a:r>
              <a:rPr lang="en-US" sz="2400" dirty="0"/>
              <a:t>Area    =   PI  *  radius  *   radius  ;</a:t>
            </a:r>
          </a:p>
          <a:p>
            <a:pPr>
              <a:defRPr/>
            </a:pPr>
            <a:r>
              <a:rPr lang="en-US" sz="2400" dirty="0"/>
              <a:t>cout&lt;&lt;  “ The area of the circle is ” &lt;&lt; Area ;</a:t>
            </a:r>
          </a:p>
          <a:p>
            <a:pPr>
              <a:defRPr/>
            </a:pPr>
            <a:r>
              <a:rPr lang="en-US" sz="2400" dirty="0"/>
              <a:t>return 0;</a:t>
            </a:r>
          </a:p>
          <a:p>
            <a:pPr>
              <a:defRPr/>
            </a:pPr>
            <a:r>
              <a:rPr lang="en-US" sz="2400" dirty="0"/>
              <a:t>}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400" dirty="0">
                <a:solidFill>
                  <a:srgbClr val="0070C0"/>
                </a:solidFill>
              </a:rPr>
              <a:t>  Write a program to calculate the volume of a sphere.</a:t>
            </a:r>
            <a:endParaRPr lang="ar-EG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19108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1. Introduction to C++ Programming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585814" y="1428736"/>
            <a:ext cx="7772400" cy="5048264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3200" dirty="0"/>
              <a:t> C++ language</a:t>
            </a:r>
          </a:p>
          <a:p>
            <a:pPr lvl="1" algn="l" rtl="0" eaLnBrk="1" hangingPunct="1"/>
            <a:r>
              <a:rPr lang="en-US" sz="2400" dirty="0"/>
              <a:t>- Facilitates a structured and disciplined approach to computer program design</a:t>
            </a:r>
          </a:p>
          <a:p>
            <a:pPr algn="l" rtl="0" eaLnBrk="1" hangingPunct="1"/>
            <a:endParaRPr lang="en-US" sz="2400" dirty="0"/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3200" dirty="0"/>
              <a:t> Following are several examples</a:t>
            </a:r>
          </a:p>
          <a:p>
            <a:pPr lvl="1" algn="l" rtl="0" eaLnBrk="1" hangingPunct="1"/>
            <a:r>
              <a:rPr lang="en-US" sz="2400" dirty="0"/>
              <a:t>- The examples illustrate many important features of C++</a:t>
            </a:r>
          </a:p>
          <a:p>
            <a:pPr lvl="1" algn="l" rtl="0" eaLnBrk="1" hangingPunct="1"/>
            <a:r>
              <a:rPr lang="en-US" sz="2400" dirty="0"/>
              <a:t>- Each example is analyzed one statement at a time.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8E96343-FB94-4A05-9DB3-70FA2DCABC5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147" name="Rectangle 102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228600" indent="-228600" eaLnBrk="1" hangingPunct="1"/>
            <a:r>
              <a:rPr lang="en-US" sz="1600"/>
              <a:t>1. Comments</a:t>
            </a:r>
          </a:p>
          <a:p>
            <a:pPr marL="228600" indent="-228600" eaLnBrk="1" hangingPunct="1">
              <a:buFontTx/>
              <a:buAutoNum type="arabicPeriod"/>
            </a:pPr>
            <a:endParaRPr lang="en-US" sz="1600"/>
          </a:p>
          <a:p>
            <a:pPr marL="228600" indent="-228600" eaLnBrk="1" hangingPunct="1"/>
            <a:r>
              <a:rPr lang="en-US" sz="1600"/>
              <a:t>2. Load </a:t>
            </a:r>
            <a:r>
              <a:rPr lang="en-US" sz="1600">
                <a:latin typeface="Courier New" pitchFamily="49" charset="0"/>
              </a:rPr>
              <a:t>&lt;iostream&gt;</a:t>
            </a:r>
          </a:p>
          <a:p>
            <a:pPr marL="228600" indent="-228600" eaLnBrk="1" hangingPunct="1"/>
            <a:endParaRPr lang="en-US">
              <a:latin typeface="Courier New" pitchFamily="49" charset="0"/>
            </a:endParaRPr>
          </a:p>
          <a:p>
            <a:pPr marL="228600" indent="-228600" eaLnBrk="1" hangingPunct="1"/>
            <a:r>
              <a:rPr lang="en-US" sz="1600"/>
              <a:t>3. </a:t>
            </a:r>
            <a:r>
              <a:rPr lang="en-US" sz="1600">
                <a:latin typeface="Courier New" pitchFamily="49" charset="0"/>
              </a:rPr>
              <a:t>main</a:t>
            </a:r>
          </a:p>
          <a:p>
            <a:pPr marL="228600" indent="-228600" eaLnBrk="1" hangingPunct="1"/>
            <a:endParaRPr lang="en-US">
              <a:latin typeface="Courier New" pitchFamily="49" charset="0"/>
            </a:endParaRPr>
          </a:p>
          <a:p>
            <a:pPr marL="228600" indent="-228600" eaLnBrk="1" hangingPunct="1"/>
            <a:r>
              <a:rPr lang="en-US" sz="1600"/>
              <a:t>3.1 Print</a:t>
            </a:r>
            <a:r>
              <a:rPr lang="en-US" sz="1600">
                <a:latin typeface="Courier New" pitchFamily="49" charset="0"/>
              </a:rPr>
              <a:t> "Welcome to C++\n"</a:t>
            </a:r>
          </a:p>
          <a:p>
            <a:pPr marL="228600" indent="-228600" eaLnBrk="1" hangingPunct="1"/>
            <a:endParaRPr lang="en-US">
              <a:latin typeface="Courier New" pitchFamily="49" charset="0"/>
            </a:endParaRPr>
          </a:p>
          <a:p>
            <a:pPr marL="228600" indent="-228600" eaLnBrk="1" hangingPunct="1"/>
            <a:r>
              <a:rPr lang="en-US" sz="1600"/>
              <a:t>3.2 exit (</a:t>
            </a:r>
            <a:r>
              <a:rPr lang="en-US" sz="1600">
                <a:latin typeface="Courier New" pitchFamily="49" charset="0"/>
              </a:rPr>
              <a:t>return 0</a:t>
            </a:r>
            <a:r>
              <a:rPr lang="en-US" sz="1600"/>
              <a:t>)</a:t>
            </a:r>
          </a:p>
          <a:p>
            <a:pPr marL="228600" indent="-228600" eaLnBrk="1" hangingPunct="1"/>
            <a:endParaRPr lang="en-US" sz="1800"/>
          </a:p>
          <a:p>
            <a:pPr marL="228600" indent="-228600" eaLnBrk="1" hangingPunct="1"/>
            <a:r>
              <a:rPr lang="en-US" sz="1600"/>
              <a:t>Program Output</a:t>
            </a:r>
          </a:p>
        </p:txBody>
      </p:sp>
      <p:grpSp>
        <p:nvGrpSpPr>
          <p:cNvPr id="2" name="Group 1027"/>
          <p:cNvGrpSpPr>
            <a:grpSpLocks/>
          </p:cNvGrpSpPr>
          <p:nvPr/>
        </p:nvGrpSpPr>
        <p:grpSpPr bwMode="auto">
          <a:xfrm>
            <a:off x="0" y="0"/>
            <a:ext cx="6781800" cy="3657600"/>
            <a:chOff x="0" y="0"/>
            <a:chExt cx="3072" cy="3769"/>
          </a:xfrm>
        </p:grpSpPr>
        <p:grpSp>
          <p:nvGrpSpPr>
            <p:cNvPr id="3" name="Group 1028"/>
            <p:cNvGrpSpPr>
              <a:grpSpLocks/>
            </p:cNvGrpSpPr>
            <p:nvPr/>
          </p:nvGrpSpPr>
          <p:grpSpPr bwMode="auto">
            <a:xfrm>
              <a:off x="0" y="0"/>
              <a:ext cx="3072" cy="403"/>
              <a:chOff x="0" y="0"/>
              <a:chExt cx="3072" cy="403"/>
            </a:xfrm>
          </p:grpSpPr>
          <p:sp>
            <p:nvSpPr>
              <p:cNvPr id="6196" name="Rectangle 102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403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6197" name="Rectangle 103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403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1	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// Fig. 1.2: fig01_02.cpp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" name="Group 1031"/>
            <p:cNvGrpSpPr>
              <a:grpSpLocks/>
            </p:cNvGrpSpPr>
            <p:nvPr/>
          </p:nvGrpSpPr>
          <p:grpSpPr bwMode="auto">
            <a:xfrm>
              <a:off x="0" y="403"/>
              <a:ext cx="3072" cy="374"/>
              <a:chOff x="0" y="403"/>
              <a:chExt cx="3072" cy="374"/>
            </a:xfrm>
          </p:grpSpPr>
          <p:sp>
            <p:nvSpPr>
              <p:cNvPr id="6194" name="Rectangle 1032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6195" name="Rectangle 1033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2	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// A first program in C++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1034"/>
            <p:cNvGrpSpPr>
              <a:grpSpLocks/>
            </p:cNvGrpSpPr>
            <p:nvPr/>
          </p:nvGrpSpPr>
          <p:grpSpPr bwMode="auto">
            <a:xfrm>
              <a:off x="0" y="777"/>
              <a:ext cx="3072" cy="561"/>
              <a:chOff x="0" y="777"/>
              <a:chExt cx="3072" cy="561"/>
            </a:xfrm>
          </p:grpSpPr>
          <p:sp>
            <p:nvSpPr>
              <p:cNvPr id="6192" name="Rectangle 1035"/>
              <p:cNvSpPr>
                <a:spLocks noChangeArrowheads="1"/>
              </p:cNvSpPr>
              <p:nvPr/>
            </p:nvSpPr>
            <p:spPr bwMode="auto">
              <a:xfrm>
                <a:off x="0" y="77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6193" name="Rectangle 1036"/>
              <p:cNvSpPr>
                <a:spLocks noChangeArrowheads="1"/>
              </p:cNvSpPr>
              <p:nvPr/>
            </p:nvSpPr>
            <p:spPr bwMode="auto">
              <a:xfrm>
                <a:off x="0" y="777"/>
                <a:ext cx="3072" cy="56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 dirty="0">
                    <a:solidFill>
                      <a:srgbClr val="4D8DFF"/>
                    </a:solidFill>
                    <a:latin typeface="Courier New" pitchFamily="49" charset="0"/>
                  </a:rPr>
                  <a:t>	3	</a:t>
                </a:r>
                <a:r>
                  <a:rPr lang="en-US" b="1" dirty="0">
                    <a:solidFill>
                      <a:srgbClr val="275AFF"/>
                    </a:solidFill>
                    <a:latin typeface="Courier New" pitchFamily="49" charset="0"/>
                  </a:rPr>
                  <a:t>#include</a:t>
                </a:r>
                <a:r>
                  <a:rPr lang="en-US" b="1" dirty="0">
                    <a:latin typeface="Courier New" pitchFamily="49" charset="0"/>
                  </a:rPr>
                  <a:t> &lt;</a:t>
                </a:r>
                <a:r>
                  <a:rPr lang="en-US" b="1" dirty="0" err="1">
                    <a:latin typeface="Courier New" pitchFamily="49" charset="0"/>
                  </a:rPr>
                  <a:t>iostream</a:t>
                </a:r>
                <a:r>
                  <a:rPr lang="en-US" b="1" dirty="0">
                    <a:latin typeface="Courier New" pitchFamily="49" charset="0"/>
                  </a:rPr>
                  <a:t>&gt;</a:t>
                </a:r>
              </a:p>
            </p:txBody>
          </p:sp>
        </p:grpSp>
        <p:grpSp>
          <p:nvGrpSpPr>
            <p:cNvPr id="6" name="Group 1037"/>
            <p:cNvGrpSpPr>
              <a:grpSpLocks/>
            </p:cNvGrpSpPr>
            <p:nvPr/>
          </p:nvGrpSpPr>
          <p:grpSpPr bwMode="auto">
            <a:xfrm>
              <a:off x="0" y="1151"/>
              <a:ext cx="3072" cy="374"/>
              <a:chOff x="0" y="1151"/>
              <a:chExt cx="3072" cy="374"/>
            </a:xfrm>
          </p:grpSpPr>
          <p:sp>
            <p:nvSpPr>
              <p:cNvPr id="6190" name="Rectangle 1038"/>
              <p:cNvSpPr>
                <a:spLocks noChangeArrowheads="1"/>
              </p:cNvSpPr>
              <p:nvPr/>
            </p:nvSpPr>
            <p:spPr bwMode="auto">
              <a:xfrm>
                <a:off x="0" y="115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6191" name="Rectangle 1039"/>
              <p:cNvSpPr>
                <a:spLocks noChangeArrowheads="1"/>
              </p:cNvSpPr>
              <p:nvPr/>
            </p:nvSpPr>
            <p:spPr bwMode="auto">
              <a:xfrm>
                <a:off x="0" y="115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4	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1040"/>
            <p:cNvGrpSpPr>
              <a:grpSpLocks/>
            </p:cNvGrpSpPr>
            <p:nvPr/>
          </p:nvGrpSpPr>
          <p:grpSpPr bwMode="auto">
            <a:xfrm>
              <a:off x="0" y="1525"/>
              <a:ext cx="3072" cy="374"/>
              <a:chOff x="0" y="1525"/>
              <a:chExt cx="3072" cy="374"/>
            </a:xfrm>
          </p:grpSpPr>
          <p:sp>
            <p:nvSpPr>
              <p:cNvPr id="6188" name="Rectangle 1041"/>
              <p:cNvSpPr>
                <a:spLocks noChangeArrowheads="1"/>
              </p:cNvSpPr>
              <p:nvPr/>
            </p:nvSpPr>
            <p:spPr bwMode="auto">
              <a:xfrm>
                <a:off x="0" y="152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6189" name="Rectangle 1042"/>
              <p:cNvSpPr>
                <a:spLocks noChangeArrowheads="1"/>
              </p:cNvSpPr>
              <p:nvPr/>
            </p:nvSpPr>
            <p:spPr bwMode="auto">
              <a:xfrm>
                <a:off x="0" y="152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5	</a:t>
                </a:r>
                <a:r>
                  <a:rPr lang="en-US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b="1">
                    <a:latin typeface="Courier New" pitchFamily="49" charset="0"/>
                  </a:rPr>
                  <a:t> main()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8" name="Group 1043"/>
            <p:cNvGrpSpPr>
              <a:grpSpLocks/>
            </p:cNvGrpSpPr>
            <p:nvPr/>
          </p:nvGrpSpPr>
          <p:grpSpPr bwMode="auto">
            <a:xfrm>
              <a:off x="0" y="1899"/>
              <a:ext cx="3072" cy="374"/>
              <a:chOff x="0" y="1899"/>
              <a:chExt cx="3072" cy="374"/>
            </a:xfrm>
          </p:grpSpPr>
          <p:sp>
            <p:nvSpPr>
              <p:cNvPr id="6186" name="Rectangle 1044"/>
              <p:cNvSpPr>
                <a:spLocks noChangeArrowheads="1"/>
              </p:cNvSpPr>
              <p:nvPr/>
            </p:nvSpPr>
            <p:spPr bwMode="auto">
              <a:xfrm>
                <a:off x="0" y="189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6187" name="Rectangle 1045"/>
              <p:cNvSpPr>
                <a:spLocks noChangeArrowheads="1"/>
              </p:cNvSpPr>
              <p:nvPr/>
            </p:nvSpPr>
            <p:spPr bwMode="auto">
              <a:xfrm>
                <a:off x="0" y="189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6	</a:t>
                </a:r>
                <a:r>
                  <a:rPr lang="en-US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9" name="Group 1046"/>
            <p:cNvGrpSpPr>
              <a:grpSpLocks/>
            </p:cNvGrpSpPr>
            <p:nvPr/>
          </p:nvGrpSpPr>
          <p:grpSpPr bwMode="auto">
            <a:xfrm>
              <a:off x="0" y="2273"/>
              <a:ext cx="3072" cy="374"/>
              <a:chOff x="0" y="2273"/>
              <a:chExt cx="3072" cy="374"/>
            </a:xfrm>
          </p:grpSpPr>
          <p:sp>
            <p:nvSpPr>
              <p:cNvPr id="6184" name="Rectangle 1047"/>
              <p:cNvSpPr>
                <a:spLocks noChangeArrowheads="1"/>
              </p:cNvSpPr>
              <p:nvPr/>
            </p:nvSpPr>
            <p:spPr bwMode="auto">
              <a:xfrm>
                <a:off x="0" y="227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6185" name="Rectangle 1048"/>
              <p:cNvSpPr>
                <a:spLocks noChangeArrowheads="1"/>
              </p:cNvSpPr>
              <p:nvPr/>
            </p:nvSpPr>
            <p:spPr bwMode="auto">
              <a:xfrm>
                <a:off x="0" y="227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 dirty="0">
                    <a:solidFill>
                      <a:srgbClr val="4D8DFF"/>
                    </a:solidFill>
                    <a:latin typeface="Courier New" pitchFamily="49" charset="0"/>
                  </a:rPr>
                  <a:t>	7	</a:t>
                </a:r>
                <a:r>
                  <a:rPr lang="en-US" b="1" dirty="0">
                    <a:latin typeface="Courier New" pitchFamily="49" charset="0"/>
                  </a:rPr>
                  <a:t>   cout &lt;&lt; "Welcome to C++!\n";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1049"/>
            <p:cNvGrpSpPr>
              <a:grpSpLocks/>
            </p:cNvGrpSpPr>
            <p:nvPr/>
          </p:nvGrpSpPr>
          <p:grpSpPr bwMode="auto">
            <a:xfrm>
              <a:off x="0" y="2647"/>
              <a:ext cx="3072" cy="374"/>
              <a:chOff x="0" y="2647"/>
              <a:chExt cx="3072" cy="374"/>
            </a:xfrm>
          </p:grpSpPr>
          <p:sp>
            <p:nvSpPr>
              <p:cNvPr id="6182" name="Rectangle 1050"/>
              <p:cNvSpPr>
                <a:spLocks noChangeArrowheads="1"/>
              </p:cNvSpPr>
              <p:nvPr/>
            </p:nvSpPr>
            <p:spPr bwMode="auto">
              <a:xfrm>
                <a:off x="0" y="264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6183" name="Rectangle 1051"/>
              <p:cNvSpPr>
                <a:spLocks noChangeArrowheads="1"/>
              </p:cNvSpPr>
              <p:nvPr/>
            </p:nvSpPr>
            <p:spPr bwMode="auto">
              <a:xfrm>
                <a:off x="0" y="264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8	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1052"/>
            <p:cNvGrpSpPr>
              <a:grpSpLocks/>
            </p:cNvGrpSpPr>
            <p:nvPr/>
          </p:nvGrpSpPr>
          <p:grpSpPr bwMode="auto">
            <a:xfrm>
              <a:off x="0" y="3021"/>
              <a:ext cx="3072" cy="374"/>
              <a:chOff x="0" y="3021"/>
              <a:chExt cx="3072" cy="374"/>
            </a:xfrm>
          </p:grpSpPr>
          <p:sp>
            <p:nvSpPr>
              <p:cNvPr id="6180" name="Rectangle 1053"/>
              <p:cNvSpPr>
                <a:spLocks noChangeArrowheads="1"/>
              </p:cNvSpPr>
              <p:nvPr/>
            </p:nvSpPr>
            <p:spPr bwMode="auto">
              <a:xfrm>
                <a:off x="0" y="302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6181" name="Rectangle 1054"/>
              <p:cNvSpPr>
                <a:spLocks noChangeArrowheads="1"/>
              </p:cNvSpPr>
              <p:nvPr/>
            </p:nvSpPr>
            <p:spPr bwMode="auto">
              <a:xfrm>
                <a:off x="0" y="302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9	</a:t>
                </a:r>
                <a:r>
                  <a:rPr lang="en-US" b="1">
                    <a:latin typeface="Courier New" pitchFamily="49" charset="0"/>
                  </a:rPr>
                  <a:t>   </a:t>
                </a:r>
                <a:r>
                  <a:rPr lang="en-US" b="1">
                    <a:solidFill>
                      <a:srgbClr val="275AFF"/>
                    </a:solidFill>
                    <a:latin typeface="Courier New" pitchFamily="49" charset="0"/>
                  </a:rPr>
                  <a:t>return</a:t>
                </a:r>
                <a:r>
                  <a:rPr lang="en-US" b="1">
                    <a:latin typeface="Courier New" pitchFamily="49" charset="0"/>
                  </a:rPr>
                  <a:t> 0;      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// indicate that program ended successfully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1055"/>
            <p:cNvGrpSpPr>
              <a:grpSpLocks/>
            </p:cNvGrpSpPr>
            <p:nvPr/>
          </p:nvGrpSpPr>
          <p:grpSpPr bwMode="auto">
            <a:xfrm>
              <a:off x="0" y="3395"/>
              <a:ext cx="3072" cy="374"/>
              <a:chOff x="0" y="3395"/>
              <a:chExt cx="3072" cy="374"/>
            </a:xfrm>
          </p:grpSpPr>
          <p:sp>
            <p:nvSpPr>
              <p:cNvPr id="6178" name="Rectangle 1056"/>
              <p:cNvSpPr>
                <a:spLocks noChangeArrowheads="1"/>
              </p:cNvSpPr>
              <p:nvPr/>
            </p:nvSpPr>
            <p:spPr bwMode="auto">
              <a:xfrm>
                <a:off x="0" y="339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6179" name="Rectangle 1057"/>
              <p:cNvSpPr>
                <a:spLocks noChangeArrowheads="1"/>
              </p:cNvSpPr>
              <p:nvPr/>
            </p:nvSpPr>
            <p:spPr bwMode="auto">
              <a:xfrm>
                <a:off x="0" y="339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10	</a:t>
                </a:r>
                <a:r>
                  <a:rPr lang="en-US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</p:grpSp>
      <p:sp>
        <p:nvSpPr>
          <p:cNvPr id="6149" name="Rectangle 1058"/>
          <p:cNvSpPr>
            <a:spLocks noChangeArrowheads="1"/>
          </p:cNvSpPr>
          <p:nvPr/>
        </p:nvSpPr>
        <p:spPr bwMode="auto">
          <a:xfrm>
            <a:off x="0" y="3962400"/>
            <a:ext cx="6781800" cy="3143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b="1">
                <a:solidFill>
                  <a:schemeClr val="tx1"/>
                </a:solidFill>
                <a:latin typeface="Courier New" pitchFamily="49" charset="0"/>
              </a:rPr>
              <a:t>Welcome to C++!</a:t>
            </a:r>
            <a:r>
              <a:rPr lang="en-US" sz="1400" b="1">
                <a:solidFill>
                  <a:schemeClr val="tx1"/>
                </a:solidFill>
                <a:latin typeface="Courier New" pitchFamily="49" charset="0"/>
              </a:rPr>
              <a:t> </a:t>
            </a:r>
            <a:endParaRPr lang="en-US" sz="2400" b="1">
              <a:solidFill>
                <a:schemeClr val="tx1"/>
              </a:solidFill>
              <a:latin typeface="Courier New" pitchFamily="49" charset="0"/>
            </a:endParaRPr>
          </a:p>
        </p:txBody>
      </p:sp>
      <p:grpSp>
        <p:nvGrpSpPr>
          <p:cNvPr id="13" name="Group 1064"/>
          <p:cNvGrpSpPr>
            <a:grpSpLocks/>
          </p:cNvGrpSpPr>
          <p:nvPr/>
        </p:nvGrpSpPr>
        <p:grpSpPr bwMode="auto">
          <a:xfrm>
            <a:off x="1828800" y="944563"/>
            <a:ext cx="6743700" cy="3170237"/>
            <a:chOff x="1152" y="672"/>
            <a:chExt cx="4248" cy="1997"/>
          </a:xfrm>
        </p:grpSpPr>
        <p:sp>
          <p:nvSpPr>
            <p:cNvPr id="6166" name="Rectangle 1062"/>
            <p:cNvSpPr>
              <a:spLocks noChangeArrowheads="1"/>
            </p:cNvSpPr>
            <p:nvPr/>
          </p:nvSpPr>
          <p:spPr bwMode="auto">
            <a:xfrm>
              <a:off x="2520" y="1296"/>
              <a:ext cx="2880" cy="1373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1600" i="1" u="sng" dirty="0">
                  <a:solidFill>
                    <a:schemeClr val="tx1"/>
                  </a:solidFill>
                </a:rPr>
                <a:t>preprocessor directive</a:t>
              </a:r>
              <a:r>
                <a:rPr lang="en-US" sz="1600" i="1" dirty="0">
                  <a:solidFill>
                    <a:schemeClr val="tx1"/>
                  </a:solidFill>
                </a:rPr>
                <a:t> </a:t>
              </a:r>
            </a:p>
            <a:p>
              <a:pPr eaLnBrk="1" hangingPunct="1"/>
              <a:r>
                <a:rPr lang="en-US" sz="1600" dirty="0">
                  <a:solidFill>
                    <a:schemeClr val="tx1"/>
                  </a:solidFill>
                </a:rPr>
                <a:t>Message to the C++ preprocessor.</a:t>
              </a:r>
            </a:p>
            <a:p>
              <a:pPr eaLnBrk="1" hangingPunct="1"/>
              <a:r>
                <a:rPr lang="en-US" sz="1600" dirty="0">
                  <a:solidFill>
                    <a:schemeClr val="tx1"/>
                  </a:solidFill>
                </a:rPr>
                <a:t>Lines beginning with </a:t>
              </a:r>
              <a:r>
                <a:rPr lang="en-US" sz="1600" b="1" dirty="0">
                  <a:solidFill>
                    <a:schemeClr val="tx1"/>
                  </a:solidFill>
                  <a:latin typeface="Courier New" pitchFamily="49" charset="0"/>
                </a:rPr>
                <a:t>#</a:t>
              </a:r>
              <a:r>
                <a:rPr lang="en-US" sz="1600" dirty="0">
                  <a:solidFill>
                    <a:schemeClr val="tx1"/>
                  </a:solidFill>
                </a:rPr>
                <a:t> are preprocessor directives.</a:t>
              </a:r>
            </a:p>
            <a:p>
              <a:pPr eaLnBrk="1" hangingPunct="1"/>
              <a:r>
                <a:rPr lang="en-US" sz="1600" b="1" dirty="0">
                  <a:solidFill>
                    <a:schemeClr val="tx1"/>
                  </a:solidFill>
                  <a:latin typeface="Courier New" pitchFamily="49" charset="0"/>
                </a:rPr>
                <a:t>#include &lt;</a:t>
              </a:r>
              <a:r>
                <a:rPr lang="en-US" sz="1600" b="1" dirty="0" err="1">
                  <a:solidFill>
                    <a:schemeClr val="tx1"/>
                  </a:solidFill>
                  <a:latin typeface="Courier New" pitchFamily="49" charset="0"/>
                </a:rPr>
                <a:t>iostream</a:t>
              </a:r>
              <a:r>
                <a:rPr lang="en-US" sz="1600" b="1" dirty="0">
                  <a:solidFill>
                    <a:schemeClr val="tx1"/>
                  </a:solidFill>
                  <a:latin typeface="Courier New" pitchFamily="49" charset="0"/>
                </a:rPr>
                <a:t>&gt;</a:t>
              </a:r>
              <a:r>
                <a:rPr lang="en-US" sz="1600" dirty="0">
                  <a:solidFill>
                    <a:schemeClr val="tx1"/>
                  </a:solidFill>
                </a:rPr>
                <a:t> tells the preprocessor to include the contents of the file </a:t>
              </a:r>
              <a:r>
                <a:rPr lang="en-US" sz="1600" b="1" dirty="0">
                  <a:solidFill>
                    <a:schemeClr val="tx1"/>
                  </a:solidFill>
                  <a:latin typeface="Courier New" pitchFamily="49" charset="0"/>
                </a:rPr>
                <a:t>&lt;</a:t>
              </a:r>
              <a:r>
                <a:rPr lang="en-US" sz="1600" b="1" dirty="0" err="1">
                  <a:solidFill>
                    <a:schemeClr val="tx1"/>
                  </a:solidFill>
                  <a:latin typeface="Courier New" pitchFamily="49" charset="0"/>
                </a:rPr>
                <a:t>iostream</a:t>
              </a:r>
              <a:r>
                <a:rPr lang="en-US" sz="1600" b="1" dirty="0">
                  <a:solidFill>
                    <a:schemeClr val="tx1"/>
                  </a:solidFill>
                  <a:latin typeface="Courier New" pitchFamily="49" charset="0"/>
                </a:rPr>
                <a:t>&gt;</a:t>
              </a:r>
              <a:r>
                <a:rPr lang="en-US" sz="1600" dirty="0">
                  <a:solidFill>
                    <a:schemeClr val="tx1"/>
                  </a:solidFill>
                </a:rPr>
                <a:t>, which includes input/output operations (such as printing to the screen).</a:t>
              </a:r>
            </a:p>
          </p:txBody>
        </p:sp>
        <p:sp>
          <p:nvSpPr>
            <p:cNvPr id="6167" name="Line 1063"/>
            <p:cNvSpPr>
              <a:spLocks noChangeShapeType="1"/>
            </p:cNvSpPr>
            <p:nvPr/>
          </p:nvSpPr>
          <p:spPr bwMode="auto">
            <a:xfrm flipH="1" flipV="1">
              <a:off x="1152" y="672"/>
              <a:ext cx="1392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  <p:grpSp>
        <p:nvGrpSpPr>
          <p:cNvPr id="14" name="Group 1065"/>
          <p:cNvGrpSpPr>
            <a:grpSpLocks/>
          </p:cNvGrpSpPr>
          <p:nvPr/>
        </p:nvGrpSpPr>
        <p:grpSpPr bwMode="auto">
          <a:xfrm>
            <a:off x="3393504" y="428625"/>
            <a:ext cx="5715000" cy="1323975"/>
            <a:chOff x="1728" y="270"/>
            <a:chExt cx="3600" cy="834"/>
          </a:xfrm>
        </p:grpSpPr>
        <p:sp>
          <p:nvSpPr>
            <p:cNvPr id="6164" name="Line 1060"/>
            <p:cNvSpPr>
              <a:spLocks noChangeShapeType="1"/>
            </p:cNvSpPr>
            <p:nvPr/>
          </p:nvSpPr>
          <p:spPr bwMode="auto">
            <a:xfrm flipH="1" flipV="1">
              <a:off x="1728" y="336"/>
              <a:ext cx="76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  <p:sp>
          <p:nvSpPr>
            <p:cNvPr id="6165" name="Rectangle 1059"/>
            <p:cNvSpPr>
              <a:spLocks noChangeArrowheads="1"/>
            </p:cNvSpPr>
            <p:nvPr/>
          </p:nvSpPr>
          <p:spPr bwMode="auto">
            <a:xfrm>
              <a:off x="2448" y="270"/>
              <a:ext cx="2880" cy="834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1600" i="1" u="sng">
                  <a:solidFill>
                    <a:schemeClr val="tx1"/>
                  </a:solidFill>
                </a:rPr>
                <a:t>Comments</a:t>
              </a:r>
            </a:p>
            <a:p>
              <a:pPr eaLnBrk="1" hangingPunct="1"/>
              <a:r>
                <a:rPr lang="en-US" sz="1600">
                  <a:solidFill>
                    <a:schemeClr val="tx1"/>
                  </a:solidFill>
                </a:rPr>
                <a:t>Written between </a:t>
              </a:r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</a:rPr>
                <a:t>/*</a:t>
              </a:r>
              <a:r>
                <a:rPr lang="en-US" sz="1600">
                  <a:solidFill>
                    <a:schemeClr val="tx1"/>
                  </a:solidFill>
                </a:rPr>
                <a:t> and  </a:t>
              </a:r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</a:rPr>
                <a:t>*/</a:t>
              </a:r>
              <a:r>
                <a:rPr lang="en-US" sz="1600">
                  <a:solidFill>
                    <a:schemeClr val="tx1"/>
                  </a:solidFill>
                </a:rPr>
                <a:t> or following a </a:t>
              </a:r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</a:rPr>
                <a:t>//</a:t>
              </a:r>
              <a:r>
                <a:rPr lang="en-US" sz="1600">
                  <a:solidFill>
                    <a:schemeClr val="tx1"/>
                  </a:solidFill>
                  <a:latin typeface="Times" pitchFamily="18" charset="0"/>
                </a:rPr>
                <a:t>.</a:t>
              </a:r>
              <a:endParaRPr lang="en-US" sz="1600" i="1" u="sng">
                <a:solidFill>
                  <a:schemeClr val="tx1"/>
                </a:solidFill>
                <a:latin typeface="Times" pitchFamily="18" charset="0"/>
              </a:endParaRPr>
            </a:p>
            <a:p>
              <a:pPr eaLnBrk="1" hangingPunct="1"/>
              <a:r>
                <a:rPr lang="en-US" sz="1600">
                  <a:solidFill>
                    <a:schemeClr val="tx1"/>
                  </a:solidFill>
                </a:rPr>
                <a:t>Improve program readability and do not cause the computer to perform any action.</a:t>
              </a:r>
            </a:p>
          </p:txBody>
        </p:sp>
      </p:grpSp>
      <p:grpSp>
        <p:nvGrpSpPr>
          <p:cNvPr id="15" name="Group 1068"/>
          <p:cNvGrpSpPr>
            <a:grpSpLocks/>
          </p:cNvGrpSpPr>
          <p:nvPr/>
        </p:nvGrpSpPr>
        <p:grpSpPr bwMode="auto">
          <a:xfrm>
            <a:off x="1181100" y="1708150"/>
            <a:ext cx="7391400" cy="2655888"/>
            <a:chOff x="768" y="1104"/>
            <a:chExt cx="4656" cy="1673"/>
          </a:xfrm>
        </p:grpSpPr>
        <p:sp>
          <p:nvSpPr>
            <p:cNvPr id="6162" name="Rectangle 1066"/>
            <p:cNvSpPr>
              <a:spLocks noChangeArrowheads="1"/>
            </p:cNvSpPr>
            <p:nvPr/>
          </p:nvSpPr>
          <p:spPr bwMode="auto">
            <a:xfrm>
              <a:off x="2544" y="2098"/>
              <a:ext cx="2880" cy="679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1600" dirty="0">
                  <a:solidFill>
                    <a:schemeClr val="tx1"/>
                  </a:solidFill>
                </a:rPr>
                <a:t>C++ programs contain one or more functions, one of which must be </a:t>
              </a:r>
              <a:r>
                <a:rPr lang="en-US" sz="1600" b="1" dirty="0">
                  <a:solidFill>
                    <a:schemeClr val="tx1"/>
                  </a:solidFill>
                  <a:latin typeface="Courier New" pitchFamily="49" charset="0"/>
                </a:rPr>
                <a:t>main</a:t>
              </a:r>
            </a:p>
            <a:p>
              <a:pPr eaLnBrk="1" hangingPunct="1"/>
              <a:r>
                <a:rPr lang="en-US" sz="1600" dirty="0">
                  <a:solidFill>
                    <a:schemeClr val="tx1"/>
                  </a:solidFill>
                </a:rPr>
                <a:t>Parenthesis are used to indicate a function</a:t>
              </a:r>
            </a:p>
            <a:p>
              <a:pPr eaLnBrk="1" hangingPunct="1"/>
              <a:r>
                <a:rPr lang="en-US" sz="1600" b="1" dirty="0">
                  <a:solidFill>
                    <a:schemeClr val="tx1"/>
                  </a:solidFill>
                  <a:latin typeface="Courier New" pitchFamily="49" charset="0"/>
                </a:rPr>
                <a:t>int</a:t>
              </a:r>
              <a:r>
                <a:rPr lang="en-US" sz="1600" dirty="0">
                  <a:solidFill>
                    <a:schemeClr val="tx1"/>
                  </a:solidFill>
                </a:rPr>
                <a:t> means that </a:t>
              </a:r>
              <a:r>
                <a:rPr lang="en-US" sz="1600" b="1" dirty="0">
                  <a:solidFill>
                    <a:schemeClr val="tx1"/>
                  </a:solidFill>
                  <a:latin typeface="Courier New" pitchFamily="49" charset="0"/>
                </a:rPr>
                <a:t>main</a:t>
              </a:r>
              <a:r>
                <a:rPr lang="en-US" sz="1600" dirty="0">
                  <a:solidFill>
                    <a:schemeClr val="tx1"/>
                  </a:solidFill>
                </a:rPr>
                <a:t> "returns" an integer value. </a:t>
              </a:r>
            </a:p>
          </p:txBody>
        </p:sp>
        <p:sp>
          <p:nvSpPr>
            <p:cNvPr id="6163" name="Line 1067"/>
            <p:cNvSpPr>
              <a:spLocks noChangeShapeType="1"/>
            </p:cNvSpPr>
            <p:nvPr/>
          </p:nvSpPr>
          <p:spPr bwMode="auto">
            <a:xfrm flipH="1" flipV="1">
              <a:off x="768" y="1104"/>
              <a:ext cx="1776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  <p:grpSp>
        <p:nvGrpSpPr>
          <p:cNvPr id="16" name="Group 1071"/>
          <p:cNvGrpSpPr>
            <a:grpSpLocks/>
          </p:cNvGrpSpPr>
          <p:nvPr/>
        </p:nvGrpSpPr>
        <p:grpSpPr bwMode="auto">
          <a:xfrm>
            <a:off x="457200" y="2057400"/>
            <a:ext cx="7696200" cy="3486150"/>
            <a:chOff x="288" y="1296"/>
            <a:chExt cx="4848" cy="2196"/>
          </a:xfrm>
        </p:grpSpPr>
        <p:sp>
          <p:nvSpPr>
            <p:cNvPr id="6160" name="Rectangle 1069"/>
            <p:cNvSpPr>
              <a:spLocks noChangeArrowheads="1"/>
            </p:cNvSpPr>
            <p:nvPr/>
          </p:nvSpPr>
          <p:spPr bwMode="auto">
            <a:xfrm>
              <a:off x="2544" y="3120"/>
              <a:ext cx="2592" cy="37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20000"/>
                </a:spcBef>
              </a:pPr>
              <a:r>
                <a:rPr lang="en-US" sz="1600">
                  <a:solidFill>
                    <a:schemeClr val="tx1"/>
                  </a:solidFill>
                </a:rPr>
                <a:t>A left brace </a:t>
              </a:r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</a:rPr>
                <a:t>{</a:t>
              </a:r>
              <a:r>
                <a:rPr lang="en-US" sz="1600" b="1">
                  <a:solidFill>
                    <a:schemeClr val="tx1"/>
                  </a:solidFill>
                </a:rPr>
                <a:t> </a:t>
              </a:r>
              <a:r>
                <a:rPr lang="en-US" sz="1600">
                  <a:solidFill>
                    <a:schemeClr val="tx1"/>
                  </a:solidFill>
                </a:rPr>
                <a:t>begins the body of every function and a right brace </a:t>
              </a:r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</a:rPr>
                <a:t>}</a:t>
              </a:r>
              <a:r>
                <a:rPr lang="en-US" sz="1600">
                  <a:solidFill>
                    <a:schemeClr val="tx1"/>
                  </a:solidFill>
                </a:rPr>
                <a:t> ends it.</a:t>
              </a:r>
            </a:p>
          </p:txBody>
        </p:sp>
        <p:sp>
          <p:nvSpPr>
            <p:cNvPr id="6161" name="Line 1070"/>
            <p:cNvSpPr>
              <a:spLocks noChangeShapeType="1"/>
            </p:cNvSpPr>
            <p:nvPr/>
          </p:nvSpPr>
          <p:spPr bwMode="auto">
            <a:xfrm flipH="1" flipV="1">
              <a:off x="288" y="1296"/>
              <a:ext cx="2256" cy="19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  <p:grpSp>
        <p:nvGrpSpPr>
          <p:cNvPr id="17" name="Group 1074"/>
          <p:cNvGrpSpPr>
            <a:grpSpLocks/>
          </p:cNvGrpSpPr>
          <p:nvPr/>
        </p:nvGrpSpPr>
        <p:grpSpPr bwMode="auto">
          <a:xfrm>
            <a:off x="2209800" y="2362200"/>
            <a:ext cx="4724400" cy="3962400"/>
            <a:chOff x="1248" y="1536"/>
            <a:chExt cx="2976" cy="2496"/>
          </a:xfrm>
        </p:grpSpPr>
        <p:sp>
          <p:nvSpPr>
            <p:cNvPr id="6158" name="Rectangle 1072"/>
            <p:cNvSpPr>
              <a:spLocks noChangeArrowheads="1"/>
            </p:cNvSpPr>
            <p:nvPr/>
          </p:nvSpPr>
          <p:spPr bwMode="auto">
            <a:xfrm>
              <a:off x="1248" y="2736"/>
              <a:ext cx="2976" cy="1296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600" dirty="0">
                  <a:solidFill>
                    <a:schemeClr val="tx1"/>
                  </a:solidFill>
                </a:rPr>
                <a:t>Prints the </a:t>
              </a:r>
              <a:r>
                <a:rPr lang="en-US" sz="1600" i="1" dirty="0">
                  <a:solidFill>
                    <a:schemeClr val="tx1"/>
                  </a:solidFill>
                </a:rPr>
                <a:t>string</a:t>
              </a:r>
              <a:r>
                <a:rPr lang="en-US" sz="1600" dirty="0">
                  <a:solidFill>
                    <a:schemeClr val="tx1"/>
                  </a:solidFill>
                </a:rPr>
                <a:t> of characters contained between the quotation marks. </a:t>
              </a:r>
            </a:p>
            <a:p>
              <a:pPr eaLnBrk="1" hangingPunct="1">
                <a:spcBef>
                  <a:spcPct val="0"/>
                </a:spcBef>
              </a:pPr>
              <a:endParaRPr lang="en-US" sz="1600" dirty="0">
                <a:solidFill>
                  <a:schemeClr val="tx1"/>
                </a:solidFill>
              </a:endParaRPr>
            </a:p>
            <a:p>
              <a:pPr eaLnBrk="1" hangingPunct="1">
                <a:spcBef>
                  <a:spcPct val="0"/>
                </a:spcBef>
              </a:pPr>
              <a:r>
                <a:rPr lang="en-US" sz="1600" dirty="0">
                  <a:solidFill>
                    <a:schemeClr val="tx1"/>
                  </a:solidFill>
                </a:rPr>
                <a:t>The entire line, including  </a:t>
              </a:r>
              <a:r>
                <a:rPr lang="en-US" sz="1600" b="1" dirty="0">
                  <a:solidFill>
                    <a:schemeClr val="tx1"/>
                  </a:solidFill>
                  <a:latin typeface="Courier New" pitchFamily="49" charset="0"/>
                </a:rPr>
                <a:t>cout</a:t>
              </a:r>
              <a:r>
                <a:rPr lang="en-US" sz="1600" dirty="0">
                  <a:solidFill>
                    <a:schemeClr val="tx1"/>
                  </a:solidFill>
                </a:rPr>
                <a:t>, the </a:t>
              </a:r>
              <a:r>
                <a:rPr lang="en-US" sz="1600" b="1" dirty="0">
                  <a:solidFill>
                    <a:schemeClr val="tx1"/>
                  </a:solidFill>
                  <a:latin typeface="Courier New" pitchFamily="49" charset="0"/>
                </a:rPr>
                <a:t>&lt;&lt;</a:t>
              </a:r>
              <a:r>
                <a:rPr lang="en-US" sz="1600" b="1" i="1" dirty="0">
                  <a:solidFill>
                    <a:schemeClr val="tx1"/>
                  </a:solidFill>
                </a:rPr>
                <a:t> </a:t>
              </a:r>
              <a:r>
                <a:rPr lang="en-US" sz="1600" i="1" dirty="0">
                  <a:solidFill>
                    <a:schemeClr val="tx1"/>
                  </a:solidFill>
                </a:rPr>
                <a:t>operator</a:t>
              </a:r>
              <a:r>
                <a:rPr lang="en-US" sz="1600" b="1" i="1" dirty="0">
                  <a:solidFill>
                    <a:schemeClr val="tx1"/>
                  </a:solidFill>
                </a:rPr>
                <a:t>, </a:t>
              </a:r>
              <a:r>
                <a:rPr lang="en-US" sz="1600" dirty="0">
                  <a:solidFill>
                    <a:schemeClr val="tx1"/>
                  </a:solidFill>
                </a:rPr>
                <a:t>the </a:t>
              </a:r>
              <a:r>
                <a:rPr lang="en-US" sz="1600" i="1" dirty="0">
                  <a:solidFill>
                    <a:schemeClr val="tx1"/>
                  </a:solidFill>
                </a:rPr>
                <a:t>string</a:t>
              </a:r>
              <a:r>
                <a:rPr lang="en-US" sz="1600" dirty="0">
                  <a:solidFill>
                    <a:schemeClr val="tx1"/>
                  </a:solidFill>
                </a:rPr>
                <a:t> </a:t>
              </a:r>
              <a:r>
                <a:rPr lang="en-US" sz="1600" b="1" dirty="0">
                  <a:solidFill>
                    <a:schemeClr val="tx1"/>
                  </a:solidFill>
                  <a:latin typeface="Courier New" pitchFamily="49" charset="0"/>
                </a:rPr>
                <a:t>"Welcome</a:t>
              </a:r>
              <a:r>
                <a:rPr lang="en-US" sz="1600" dirty="0">
                  <a:solidFill>
                    <a:schemeClr val="tx1"/>
                  </a:solidFill>
                  <a:latin typeface="Courier New" pitchFamily="49" charset="0"/>
                </a:rPr>
                <a:t> </a:t>
              </a:r>
              <a:r>
                <a:rPr lang="en-US" sz="1600" b="1" dirty="0">
                  <a:solidFill>
                    <a:schemeClr val="tx1"/>
                  </a:solidFill>
                  <a:latin typeface="Courier New" pitchFamily="49" charset="0"/>
                </a:rPr>
                <a:t>to</a:t>
              </a:r>
              <a:r>
                <a:rPr lang="en-US" sz="1600" dirty="0">
                  <a:solidFill>
                    <a:schemeClr val="tx1"/>
                  </a:solidFill>
                  <a:latin typeface="Courier New" pitchFamily="49" charset="0"/>
                </a:rPr>
                <a:t> </a:t>
              </a:r>
              <a:r>
                <a:rPr lang="en-US" sz="1600" b="1" dirty="0">
                  <a:solidFill>
                    <a:schemeClr val="tx1"/>
                  </a:solidFill>
                  <a:latin typeface="Courier New" pitchFamily="49" charset="0"/>
                </a:rPr>
                <a:t>C++!\n"</a:t>
              </a:r>
              <a:r>
                <a:rPr lang="en-US" sz="1600" dirty="0">
                  <a:solidFill>
                    <a:schemeClr val="tx1"/>
                  </a:solidFill>
                </a:rPr>
                <a:t> and the </a:t>
              </a:r>
              <a:r>
                <a:rPr lang="en-US" sz="1600" i="1" dirty="0">
                  <a:solidFill>
                    <a:schemeClr val="tx1"/>
                  </a:solidFill>
                </a:rPr>
                <a:t>semicolon</a:t>
              </a:r>
              <a:r>
                <a:rPr lang="en-US" sz="1600" dirty="0">
                  <a:solidFill>
                    <a:schemeClr val="tx1"/>
                  </a:solidFill>
                </a:rPr>
                <a:t> (</a:t>
              </a:r>
              <a:r>
                <a:rPr lang="en-US" sz="1600" b="1" dirty="0">
                  <a:solidFill>
                    <a:schemeClr val="tx1"/>
                  </a:solidFill>
                  <a:latin typeface="Courier New" pitchFamily="49" charset="0"/>
                </a:rPr>
                <a:t>;</a:t>
              </a:r>
              <a:r>
                <a:rPr lang="en-US" sz="1600" dirty="0">
                  <a:solidFill>
                    <a:schemeClr val="tx1"/>
                  </a:solidFill>
                </a:rPr>
                <a:t>), is called a </a:t>
              </a:r>
              <a:r>
                <a:rPr lang="en-US" sz="1600" i="1" dirty="0">
                  <a:solidFill>
                    <a:schemeClr val="tx1"/>
                  </a:solidFill>
                </a:rPr>
                <a:t>statement</a:t>
              </a:r>
              <a:r>
                <a:rPr lang="en-US" sz="1600" dirty="0">
                  <a:solidFill>
                    <a:schemeClr val="tx1"/>
                  </a:solidFill>
                </a:rPr>
                <a:t>.</a:t>
              </a:r>
            </a:p>
            <a:p>
              <a:pPr eaLnBrk="1" hangingPunct="1">
                <a:spcBef>
                  <a:spcPct val="0"/>
                </a:spcBef>
              </a:pPr>
              <a:endParaRPr lang="en-US" sz="1600" dirty="0">
                <a:solidFill>
                  <a:schemeClr val="tx1"/>
                </a:solidFill>
              </a:endParaRPr>
            </a:p>
            <a:p>
              <a:pPr eaLnBrk="1" hangingPunct="1">
                <a:spcBef>
                  <a:spcPct val="0"/>
                </a:spcBef>
              </a:pPr>
              <a:r>
                <a:rPr lang="en-US" sz="1600" dirty="0">
                  <a:solidFill>
                    <a:schemeClr val="tx1"/>
                  </a:solidFill>
                </a:rPr>
                <a:t>All statements must end with a semicolon.</a:t>
              </a:r>
            </a:p>
          </p:txBody>
        </p:sp>
        <p:sp>
          <p:nvSpPr>
            <p:cNvPr id="6159" name="Line 1073"/>
            <p:cNvSpPr>
              <a:spLocks noChangeShapeType="1"/>
            </p:cNvSpPr>
            <p:nvPr/>
          </p:nvSpPr>
          <p:spPr bwMode="auto">
            <a:xfrm flipH="1" flipV="1">
              <a:off x="1296" y="1536"/>
              <a:ext cx="816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  <p:grpSp>
        <p:nvGrpSpPr>
          <p:cNvPr id="18" name="Group 1077"/>
          <p:cNvGrpSpPr>
            <a:grpSpLocks/>
          </p:cNvGrpSpPr>
          <p:nvPr/>
        </p:nvGrpSpPr>
        <p:grpSpPr bwMode="auto">
          <a:xfrm>
            <a:off x="381000" y="3200400"/>
            <a:ext cx="3276600" cy="2649538"/>
            <a:chOff x="240" y="2016"/>
            <a:chExt cx="2064" cy="1669"/>
          </a:xfrm>
        </p:grpSpPr>
        <p:sp>
          <p:nvSpPr>
            <p:cNvPr id="6156" name="Line 1076"/>
            <p:cNvSpPr>
              <a:spLocks noChangeShapeType="1"/>
            </p:cNvSpPr>
            <p:nvPr/>
          </p:nvSpPr>
          <p:spPr bwMode="auto">
            <a:xfrm flipH="1" flipV="1">
              <a:off x="720" y="2016"/>
              <a:ext cx="96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  <p:sp>
          <p:nvSpPr>
            <p:cNvPr id="6157" name="Rectangle 1075"/>
            <p:cNvSpPr>
              <a:spLocks noChangeArrowheads="1"/>
            </p:cNvSpPr>
            <p:nvPr/>
          </p:nvSpPr>
          <p:spPr bwMode="auto">
            <a:xfrm>
              <a:off x="240" y="2928"/>
              <a:ext cx="2064" cy="757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</a:rPr>
                <a:t>return</a:t>
              </a:r>
              <a:r>
                <a:rPr lang="en-US" sz="1600">
                  <a:solidFill>
                    <a:schemeClr val="tx1"/>
                  </a:solidFill>
                </a:rPr>
                <a:t> is a way to exit a function from a function.</a:t>
              </a:r>
            </a:p>
            <a:p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</a:rPr>
                <a:t>return 0</a:t>
              </a:r>
              <a:r>
                <a:rPr lang="en-US" sz="1600">
                  <a:solidFill>
                    <a:schemeClr val="tx1"/>
                  </a:solidFill>
                </a:rPr>
                <a:t>, in this case, means that the program terminated normally.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19108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2. Comment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500034" y="1423988"/>
            <a:ext cx="7772400" cy="4362450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600" dirty="0"/>
              <a:t> Message to everyone who reads source program and is used to document source code.</a:t>
            </a:r>
          </a:p>
          <a:p>
            <a:pPr algn="l" rtl="0" eaLnBrk="1" hangingPunct="1">
              <a:lnSpc>
                <a:spcPct val="90000"/>
              </a:lnSpc>
            </a:pPr>
            <a:endParaRPr lang="en-US" sz="1400" dirty="0"/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600" dirty="0"/>
              <a:t> Makes the program more readable and eye catching.</a:t>
            </a:r>
          </a:p>
          <a:p>
            <a:pPr algn="l" rtl="0" eaLnBrk="1" hangingPunct="1">
              <a:lnSpc>
                <a:spcPct val="90000"/>
              </a:lnSpc>
            </a:pPr>
            <a:endParaRPr lang="en-US" sz="1400" dirty="0"/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600" dirty="0"/>
              <a:t> Non executable statement in the C++.</a:t>
            </a:r>
          </a:p>
          <a:p>
            <a:pPr algn="l" rtl="0" eaLnBrk="1" hangingPunct="1">
              <a:lnSpc>
                <a:spcPct val="90000"/>
              </a:lnSpc>
            </a:pPr>
            <a:endParaRPr lang="en-US" sz="1400" dirty="0"/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600" dirty="0"/>
              <a:t> Always neglected by compiler.</a:t>
            </a:r>
          </a:p>
          <a:p>
            <a:pPr algn="l" rtl="0" eaLnBrk="1" hangingPunct="1">
              <a:lnSpc>
                <a:spcPct val="90000"/>
              </a:lnSpc>
            </a:pPr>
            <a:endParaRPr lang="en-US" sz="1400" dirty="0"/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600" dirty="0"/>
              <a:t> Can be written anywhere and any number of times.</a:t>
            </a:r>
          </a:p>
          <a:p>
            <a:pPr algn="l" rtl="0" eaLnBrk="1" hangingPunct="1">
              <a:lnSpc>
                <a:spcPct val="90000"/>
              </a:lnSpc>
            </a:pPr>
            <a:endParaRPr lang="en-US" sz="1400" dirty="0"/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600" dirty="0"/>
              <a:t> Use as many comments as possible in C++ program.</a:t>
            </a:r>
          </a:p>
          <a:p>
            <a:pPr algn="l" rtl="0" eaLnBrk="1" hangingPunct="1">
              <a:lnSpc>
                <a:spcPct val="90000"/>
              </a:lnSpc>
            </a:pPr>
            <a:endParaRPr lang="en-US" sz="2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38124"/>
            <a:ext cx="8077200" cy="619108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2. Comment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500034" y="1571612"/>
            <a:ext cx="7772400" cy="4643470"/>
          </a:xfrm>
          <a:prstGeom prst="rect">
            <a:avLst/>
          </a:prstGeom>
        </p:spPr>
        <p:txBody>
          <a:bodyPr/>
          <a:lstStyle/>
          <a:p>
            <a:pPr marL="514350" indent="-514350" algn="l" rtl="0">
              <a:buFont typeface="+mj-lt"/>
              <a:buAutoNum type="arabicPeriod"/>
              <a:defRPr/>
            </a:pPr>
            <a:r>
              <a:rPr lang="en-US" sz="2800" dirty="0"/>
              <a:t>Single Line Comment</a:t>
            </a:r>
          </a:p>
          <a:p>
            <a:pPr algn="l" rtl="0">
              <a:buFont typeface="Arial" pitchFamily="34" charset="0"/>
              <a:buChar char="•"/>
              <a:defRPr/>
            </a:pPr>
            <a:r>
              <a:rPr lang="en-US" sz="2400" dirty="0"/>
              <a:t>starts with “</a:t>
            </a:r>
            <a:r>
              <a:rPr lang="en-US" sz="2800" b="1" dirty="0"/>
              <a:t>//</a:t>
            </a:r>
            <a:r>
              <a:rPr lang="en-US" sz="2400" dirty="0"/>
              <a:t>” symbol.</a:t>
            </a:r>
          </a:p>
          <a:p>
            <a:pPr algn="l" rtl="0">
              <a:buFont typeface="Arial" pitchFamily="34" charset="0"/>
              <a:buChar char="•"/>
              <a:defRPr/>
            </a:pPr>
            <a:r>
              <a:rPr lang="en-US" sz="2400" dirty="0"/>
              <a:t>Remaining line after “</a:t>
            </a:r>
            <a:r>
              <a:rPr lang="en-US" sz="2800" b="1" dirty="0"/>
              <a:t>//</a:t>
            </a:r>
            <a:r>
              <a:rPr lang="en-US" sz="2400" dirty="0"/>
              <a:t>” symbol is ignored by browser.</a:t>
            </a:r>
          </a:p>
          <a:p>
            <a:pPr algn="l" rtl="0">
              <a:buFont typeface="Arial" pitchFamily="34" charset="0"/>
              <a:buChar char="•"/>
              <a:defRPr/>
            </a:pPr>
            <a:r>
              <a:rPr lang="en-US" sz="2400" dirty="0"/>
              <a:t>End of Line is considered as End of the comment.</a:t>
            </a:r>
          </a:p>
          <a:p>
            <a:pPr marL="514350" indent="-514350" algn="l" rtl="0">
              <a:buFontTx/>
              <a:buNone/>
              <a:defRPr/>
            </a:pPr>
            <a:endParaRPr lang="en-US" sz="1800" dirty="0"/>
          </a:p>
          <a:p>
            <a:pPr marL="514350" indent="-514350" algn="l" rtl="0">
              <a:buFontTx/>
              <a:buNone/>
              <a:defRPr/>
            </a:pPr>
            <a:r>
              <a:rPr lang="en-US" sz="2800" dirty="0"/>
              <a:t>2. Multiple Line Comment (Block Comment)</a:t>
            </a:r>
          </a:p>
          <a:p>
            <a:pPr algn="l" rtl="0">
              <a:buFont typeface="Arial" pitchFamily="34" charset="0"/>
              <a:buChar char="•"/>
              <a:defRPr/>
            </a:pPr>
            <a:r>
              <a:rPr lang="en-US" sz="2400" dirty="0"/>
              <a:t>starts with “</a:t>
            </a:r>
            <a:r>
              <a:rPr lang="en-US" sz="2800" b="1" dirty="0"/>
              <a:t>/*</a:t>
            </a:r>
            <a:r>
              <a:rPr lang="en-US" sz="2400" dirty="0"/>
              <a:t>” symbol.</a:t>
            </a:r>
          </a:p>
          <a:p>
            <a:pPr algn="l" rtl="0">
              <a:buFont typeface="Arial" pitchFamily="34" charset="0"/>
              <a:buChar char="•"/>
              <a:defRPr/>
            </a:pPr>
            <a:r>
              <a:rPr lang="en-US" sz="2400" dirty="0"/>
              <a:t>ends with “</a:t>
            </a:r>
            <a:r>
              <a:rPr lang="en-US" sz="2800" b="1" dirty="0"/>
              <a:t>*/</a:t>
            </a:r>
            <a:r>
              <a:rPr lang="en-US" sz="2400" dirty="0"/>
              <a:t>” symbol.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  <a:defRPr/>
            </a:pPr>
            <a:endParaRPr lang="en-US" sz="1200" dirty="0"/>
          </a:p>
        </p:txBody>
      </p:sp>
      <p:sp>
        <p:nvSpPr>
          <p:cNvPr id="5" name="Rectangle 4"/>
          <p:cNvSpPr/>
          <p:nvPr/>
        </p:nvSpPr>
        <p:spPr>
          <a:xfrm>
            <a:off x="3428992" y="857232"/>
            <a:ext cx="25681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FF0000"/>
                </a:solidFill>
              </a:rPr>
              <a:t>Types of comment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14290"/>
            <a:ext cx="8077200" cy="619108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2. Comment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3786182" y="834078"/>
            <a:ext cx="14558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kern="0" dirty="0">
                <a:solidFill>
                  <a:srgbClr val="FF3300"/>
                </a:solidFill>
              </a:rPr>
              <a:t>Example</a:t>
            </a:r>
            <a:endParaRPr lang="ar-EG" sz="2800" dirty="0"/>
          </a:p>
        </p:txBody>
      </p:sp>
      <p:sp>
        <p:nvSpPr>
          <p:cNvPr id="5" name="Rectangle 4"/>
          <p:cNvSpPr/>
          <p:nvPr/>
        </p:nvSpPr>
        <p:spPr bwMode="auto">
          <a:xfrm>
            <a:off x="1214438" y="1428750"/>
            <a:ext cx="6786562" cy="500062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 anchor="ctr">
            <a:spAutoFit/>
          </a:bodyPr>
          <a:lstStyle/>
          <a:p>
            <a:pPr>
              <a:defRPr/>
            </a:pPr>
            <a:endParaRPr lang="ar-EG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428750" y="1406381"/>
            <a:ext cx="62865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cs typeface="+mj-cs"/>
              </a:rPr>
              <a:t>/* this program calculate the sum of </a:t>
            </a:r>
            <a:endParaRPr lang="en-US" sz="2000" dirty="0">
              <a:solidFill>
                <a:schemeClr val="accent2">
                  <a:lumMod val="75000"/>
                </a:schemeClr>
              </a:solidFill>
              <a:cs typeface="+mj-cs"/>
            </a:endParaRPr>
          </a:p>
          <a:p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cs typeface="+mj-cs"/>
              </a:rPr>
              <a:t>    two numbers  */</a:t>
            </a:r>
            <a:endParaRPr lang="en-US" sz="2000" dirty="0">
              <a:solidFill>
                <a:schemeClr val="accent2">
                  <a:lumMod val="75000"/>
                </a:schemeClr>
              </a:solidFill>
              <a:cs typeface="+mj-cs"/>
            </a:endParaRPr>
          </a:p>
          <a:p>
            <a:r>
              <a:rPr lang="en-US" sz="2000" b="1" dirty="0">
                <a:cs typeface="+mj-cs"/>
              </a:rPr>
              <a:t>#include&lt;</a:t>
            </a:r>
            <a:r>
              <a:rPr lang="en-US" sz="2000" b="1" dirty="0" err="1">
                <a:cs typeface="+mj-cs"/>
              </a:rPr>
              <a:t>iostream</a:t>
            </a:r>
            <a:r>
              <a:rPr lang="en-US" sz="2000" b="1" dirty="0">
                <a:cs typeface="+mj-cs"/>
              </a:rPr>
              <a:t>&gt;        </a:t>
            </a:r>
            <a:r>
              <a:rPr lang="en-US" sz="2000" b="1" dirty="0">
                <a:solidFill>
                  <a:schemeClr val="bg2">
                    <a:lumMod val="50000"/>
                  </a:schemeClr>
                </a:solidFill>
                <a:cs typeface="+mj-cs"/>
              </a:rPr>
              <a:t>// header file</a:t>
            </a:r>
            <a:endParaRPr lang="en-US" sz="2000" dirty="0">
              <a:solidFill>
                <a:schemeClr val="bg2">
                  <a:lumMod val="50000"/>
                </a:schemeClr>
              </a:solidFill>
              <a:cs typeface="+mj-cs"/>
            </a:endParaRPr>
          </a:p>
          <a:p>
            <a:r>
              <a:rPr lang="en-US" sz="2000" dirty="0"/>
              <a:t>using namespace </a:t>
            </a:r>
            <a:r>
              <a:rPr lang="en-US" sz="2000" dirty="0" err="1"/>
              <a:t>std</a:t>
            </a:r>
            <a:r>
              <a:rPr lang="en-US" sz="2000" dirty="0"/>
              <a:t>;</a:t>
            </a:r>
          </a:p>
          <a:p>
            <a:r>
              <a:rPr lang="en-US" sz="2000" b="1" dirty="0" err="1">
                <a:cs typeface="+mj-cs"/>
              </a:rPr>
              <a:t>int</a:t>
            </a:r>
            <a:r>
              <a:rPr lang="en-US" sz="2000" b="1" dirty="0">
                <a:cs typeface="+mj-cs"/>
              </a:rPr>
              <a:t> main( )                        </a:t>
            </a:r>
            <a:r>
              <a:rPr lang="en-US" sz="2000" b="1" dirty="0">
                <a:solidFill>
                  <a:schemeClr val="bg2">
                    <a:lumMod val="50000"/>
                  </a:schemeClr>
                </a:solidFill>
                <a:cs typeface="+mj-cs"/>
              </a:rPr>
              <a:t>// </a:t>
            </a:r>
            <a:r>
              <a:rPr lang="ar-SA" sz="2000" b="1" dirty="0">
                <a:solidFill>
                  <a:schemeClr val="bg2">
                    <a:lumMod val="50000"/>
                  </a:schemeClr>
                </a:solidFill>
                <a:cs typeface="+mj-cs"/>
              </a:rPr>
              <a:t>الدالة الرئيسية</a:t>
            </a:r>
            <a:r>
              <a:rPr lang="en-US" sz="2000" b="1" dirty="0">
                <a:solidFill>
                  <a:schemeClr val="bg2">
                    <a:lumMod val="50000"/>
                  </a:schemeClr>
                </a:solidFill>
                <a:cs typeface="+mj-cs"/>
              </a:rPr>
              <a:t> </a:t>
            </a:r>
            <a:endParaRPr lang="en-US" sz="2000" dirty="0">
              <a:solidFill>
                <a:schemeClr val="bg2">
                  <a:lumMod val="50000"/>
                </a:schemeClr>
              </a:solidFill>
              <a:cs typeface="+mj-cs"/>
            </a:endParaRPr>
          </a:p>
          <a:p>
            <a:r>
              <a:rPr lang="en-US" sz="2000" b="1" dirty="0">
                <a:cs typeface="+mj-cs"/>
              </a:rPr>
              <a:t>{</a:t>
            </a:r>
            <a:endParaRPr lang="en-US" sz="2000" dirty="0">
              <a:cs typeface="+mj-cs"/>
            </a:endParaRPr>
          </a:p>
          <a:p>
            <a:r>
              <a:rPr lang="en-US" sz="2400" b="1" dirty="0">
                <a:cs typeface="+mj-cs"/>
              </a:rPr>
              <a:t>      int    x, y , sum ;           // declaration part</a:t>
            </a:r>
            <a:endParaRPr lang="en-US" sz="2400" dirty="0">
              <a:cs typeface="+mj-cs"/>
            </a:endParaRPr>
          </a:p>
          <a:p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cs typeface="+mj-cs"/>
              </a:rPr>
              <a:t>/* read  the two numbers */</a:t>
            </a:r>
            <a:endParaRPr lang="en-US" sz="2000" dirty="0">
              <a:solidFill>
                <a:schemeClr val="accent2">
                  <a:lumMod val="75000"/>
                </a:schemeClr>
              </a:solidFill>
              <a:cs typeface="+mj-cs"/>
            </a:endParaRPr>
          </a:p>
          <a:p>
            <a:r>
              <a:rPr lang="en-US" sz="2400" b="1" dirty="0">
                <a:cs typeface="+mj-cs"/>
              </a:rPr>
              <a:t>      </a:t>
            </a:r>
            <a:r>
              <a:rPr lang="en-US" sz="2400" b="1" dirty="0" err="1">
                <a:cs typeface="+mj-cs"/>
              </a:rPr>
              <a:t>cin</a:t>
            </a:r>
            <a:r>
              <a:rPr lang="en-US" sz="2400" b="1" dirty="0">
                <a:cs typeface="+mj-cs"/>
              </a:rPr>
              <a:t> &gt;&gt; x &gt;&gt; y ;</a:t>
            </a:r>
            <a:endParaRPr lang="en-US" sz="2400" dirty="0">
              <a:cs typeface="+mj-cs"/>
            </a:endParaRPr>
          </a:p>
          <a:p>
            <a:r>
              <a:rPr lang="en-US" sz="2000" b="1" dirty="0">
                <a:solidFill>
                  <a:schemeClr val="bg2">
                    <a:lumMod val="50000"/>
                  </a:schemeClr>
                </a:solidFill>
                <a:cs typeface="+mj-cs"/>
              </a:rPr>
              <a:t>// calculate the sum</a:t>
            </a:r>
            <a:endParaRPr lang="en-US" sz="2000" dirty="0">
              <a:solidFill>
                <a:schemeClr val="bg2">
                  <a:lumMod val="50000"/>
                </a:schemeClr>
              </a:solidFill>
              <a:cs typeface="+mj-cs"/>
            </a:endParaRPr>
          </a:p>
          <a:p>
            <a:r>
              <a:rPr lang="en-US" sz="2400" b="1" dirty="0">
                <a:cs typeface="+mj-cs"/>
              </a:rPr>
              <a:t>      sum = x + y ; </a:t>
            </a:r>
            <a:endParaRPr lang="en-US" sz="2400" dirty="0">
              <a:cs typeface="+mj-cs"/>
            </a:endParaRPr>
          </a:p>
          <a:p>
            <a:r>
              <a:rPr lang="en-US" sz="2000" b="1" dirty="0">
                <a:solidFill>
                  <a:schemeClr val="bg2">
                    <a:lumMod val="50000"/>
                  </a:schemeClr>
                </a:solidFill>
                <a:cs typeface="+mj-cs"/>
              </a:rPr>
              <a:t>// print the result</a:t>
            </a:r>
            <a:endParaRPr lang="en-US" sz="2000" dirty="0">
              <a:solidFill>
                <a:schemeClr val="bg2">
                  <a:lumMod val="50000"/>
                </a:schemeClr>
              </a:solidFill>
              <a:cs typeface="+mj-cs"/>
            </a:endParaRPr>
          </a:p>
          <a:p>
            <a:r>
              <a:rPr lang="en-US" sz="2400" b="1" dirty="0">
                <a:cs typeface="+mj-cs"/>
              </a:rPr>
              <a:t>      cout &lt;&lt; sum ;</a:t>
            </a:r>
            <a:endParaRPr lang="en-US" sz="2400" dirty="0">
              <a:cs typeface="+mj-cs"/>
            </a:endParaRPr>
          </a:p>
          <a:p>
            <a:r>
              <a:rPr lang="en-US" sz="2000" b="1" dirty="0">
                <a:cs typeface="+mj-cs"/>
              </a:rPr>
              <a:t>return 0;</a:t>
            </a:r>
          </a:p>
          <a:p>
            <a:r>
              <a:rPr lang="en-US" sz="2000" b="1" dirty="0">
                <a:cs typeface="+mj-cs"/>
              </a:rPr>
              <a:t>}</a:t>
            </a:r>
            <a:r>
              <a:rPr lang="en-US" sz="2400" b="1" dirty="0"/>
              <a:t>	</a:t>
            </a: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14290"/>
            <a:ext cx="8077200" cy="619108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3. Variables and Constants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300062" y="785794"/>
            <a:ext cx="777240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3600" b="1" kern="0" dirty="0">
                <a:solidFill>
                  <a:srgbClr val="FF3300"/>
                </a:solidFill>
                <a:latin typeface="+mj-lt"/>
                <a:ea typeface="+mj-ea"/>
                <a:cs typeface="+mj-cs"/>
              </a:rPr>
              <a:t>Variables</a:t>
            </a:r>
            <a:endParaRPr lang="ar-EG" sz="3600" b="1" kern="0" dirty="0">
              <a:solidFill>
                <a:srgbClr val="FF33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571472" y="1785938"/>
            <a:ext cx="7772400" cy="400526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l" rtl="0">
              <a:buFont typeface="Arial" pitchFamily="34" charset="0"/>
              <a:buChar char="•"/>
            </a:pPr>
            <a:r>
              <a:rPr lang="en-US" sz="2400" dirty="0"/>
              <a:t> Variables are memory location in computer's memory to store data. </a:t>
            </a:r>
          </a:p>
          <a:p>
            <a:pPr algn="l" rtl="0"/>
            <a:endParaRPr lang="en-US" sz="1600" dirty="0"/>
          </a:p>
          <a:p>
            <a:pPr algn="l" rtl="0">
              <a:buFont typeface="Arial" pitchFamily="34" charset="0"/>
              <a:buChar char="•"/>
            </a:pPr>
            <a:r>
              <a:rPr lang="en-US" sz="2400" dirty="0"/>
              <a:t> Each variable should be given a unique name called identifier, to indicate the memory location in addition to a data type. </a:t>
            </a:r>
          </a:p>
          <a:p>
            <a:pPr algn="l" rtl="0"/>
            <a:endParaRPr lang="en-US" sz="1600" dirty="0"/>
          </a:p>
          <a:p>
            <a:pPr algn="l" rtl="0">
              <a:buFont typeface="Arial" pitchFamily="34" charset="0"/>
              <a:buChar char="•"/>
            </a:pPr>
            <a:r>
              <a:rPr lang="en-US" sz="2400" dirty="0"/>
              <a:t> Variable names are just the symbolic representation of a memory location. </a:t>
            </a:r>
          </a:p>
          <a:p>
            <a:pPr algn="l" rtl="0"/>
            <a:endParaRPr lang="en-US" sz="1600" dirty="0"/>
          </a:p>
          <a:p>
            <a:pPr algn="l" rtl="0">
              <a:buFont typeface="Arial" pitchFamily="34" charset="0"/>
              <a:buChar char="•"/>
            </a:pPr>
            <a:r>
              <a:rPr lang="en-US" sz="2400" dirty="0"/>
              <a:t> Variable value can be changed during program execution</a:t>
            </a:r>
          </a:p>
          <a:p>
            <a:pPr algn="l" rtl="0">
              <a:buFontTx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14290"/>
            <a:ext cx="8077200" cy="619108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3. Variables and Constants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371500" y="785794"/>
            <a:ext cx="777240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2800" b="1" kern="0" dirty="0">
                <a:solidFill>
                  <a:srgbClr val="FF3300"/>
                </a:solidFill>
              </a:rPr>
              <a:t>Variables Declaration</a:t>
            </a:r>
            <a:endParaRPr lang="ar-EG" sz="2800" b="1" kern="0" dirty="0">
              <a:solidFill>
                <a:srgbClr val="FF3300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071688" y="1785955"/>
            <a:ext cx="5000625" cy="107156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>
            <a:spAutoFit/>
          </a:bodyPr>
          <a:lstStyle/>
          <a:p>
            <a:pPr>
              <a:defRPr/>
            </a:pPr>
            <a:endParaRPr lang="ar-EG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4294967295"/>
          </p:nvPr>
        </p:nvSpPr>
        <p:spPr>
          <a:xfrm>
            <a:off x="571472" y="1995505"/>
            <a:ext cx="7772400" cy="4005263"/>
          </a:xfrm>
          <a:prstGeom prst="rect">
            <a:avLst/>
          </a:prstGeom>
        </p:spPr>
        <p:txBody>
          <a:bodyPr/>
          <a:lstStyle/>
          <a:p>
            <a:pPr algn="ctr" rtl="0">
              <a:buFontTx/>
              <a:buNone/>
              <a:defRPr/>
            </a:pPr>
            <a:r>
              <a:rPr lang="en-US" sz="2800" b="1" dirty="0"/>
              <a:t>   variable_type    variable_name;</a:t>
            </a:r>
          </a:p>
          <a:p>
            <a:pPr algn="l" rtl="0">
              <a:defRPr/>
            </a:pPr>
            <a:endParaRPr lang="en-US" sz="4800" dirty="0"/>
          </a:p>
          <a:p>
            <a:pPr algn="l" rtl="0">
              <a:buFontTx/>
              <a:buNone/>
              <a:defRPr/>
            </a:pPr>
            <a:r>
              <a:rPr lang="en-US" sz="2400" dirty="0"/>
              <a:t>Example: </a:t>
            </a:r>
            <a:r>
              <a:rPr lang="en-US" sz="2800" dirty="0"/>
              <a:t>int a;</a:t>
            </a:r>
            <a:r>
              <a:rPr lang="en-US" sz="2400" dirty="0"/>
              <a:t>           </a:t>
            </a:r>
            <a:r>
              <a:rPr lang="en-US" sz="2000" dirty="0"/>
              <a:t>- Declares a variable named </a:t>
            </a:r>
            <a:r>
              <a:rPr lang="en-US" sz="2000" b="1" dirty="0">
                <a:latin typeface="Courier New" pitchFamily="49" charset="0"/>
              </a:rPr>
              <a:t>a</a:t>
            </a:r>
            <a:r>
              <a:rPr lang="en-US" sz="2000" dirty="0"/>
              <a:t> of type </a:t>
            </a:r>
            <a:r>
              <a:rPr lang="en-US" sz="2000" b="1" dirty="0">
                <a:latin typeface="Courier New" pitchFamily="49" charset="0"/>
              </a:rPr>
              <a:t>int</a:t>
            </a:r>
          </a:p>
          <a:p>
            <a:pPr marL="342900" lvl="2" indent="-342900" algn="l" rtl="0">
              <a:buFontTx/>
              <a:buNone/>
              <a:defRPr/>
            </a:pPr>
            <a:r>
              <a:rPr lang="en-US" sz="2400" dirty="0"/>
              <a:t>                  </a:t>
            </a:r>
            <a:r>
              <a:rPr lang="en-US" sz="2800" dirty="0">
                <a:ea typeface="+mn-ea"/>
                <a:cs typeface="+mn-cs"/>
              </a:rPr>
              <a:t>int a, b, c;</a:t>
            </a:r>
            <a:r>
              <a:rPr lang="en-US" sz="2400" dirty="0">
                <a:ea typeface="+mn-ea"/>
                <a:cs typeface="+mn-cs"/>
              </a:rPr>
              <a:t>  </a:t>
            </a:r>
            <a:r>
              <a:rPr lang="en-US" sz="2400" dirty="0"/>
              <a:t>-  </a:t>
            </a:r>
            <a:r>
              <a:rPr lang="en-US" sz="2000" dirty="0"/>
              <a:t>Declares three variables, each of type </a:t>
            </a:r>
            <a:r>
              <a:rPr lang="en-US" sz="2000" b="1" dirty="0">
                <a:latin typeface="Courier New" pitchFamily="49" charset="0"/>
              </a:rPr>
              <a:t>int</a:t>
            </a:r>
            <a:endParaRPr lang="en-US" sz="2400" b="1" dirty="0">
              <a:latin typeface="Courier New" pitchFamily="49" charset="0"/>
            </a:endParaRPr>
          </a:p>
          <a:p>
            <a:pPr marL="342900" lvl="2" indent="-342900" algn="l" rtl="0">
              <a:buFontTx/>
              <a:buNone/>
              <a:defRPr/>
            </a:pPr>
            <a:r>
              <a:rPr lang="en-US" sz="2400" dirty="0"/>
              <a:t>                  </a:t>
            </a:r>
            <a:r>
              <a:rPr lang="en-US" sz="2800" dirty="0"/>
              <a:t>int a; float b;</a:t>
            </a:r>
            <a:endParaRPr lang="ar-EG" sz="2400" dirty="0"/>
          </a:p>
          <a:p>
            <a:pPr algn="l" rtl="0">
              <a:defRPr/>
            </a:pPr>
            <a:endParaRPr lang="en-US" sz="1400" dirty="0"/>
          </a:p>
          <a:p>
            <a:pPr algn="l" rtl="0">
              <a:buFontTx/>
              <a:buNone/>
              <a:defRPr/>
            </a:pPr>
            <a:endParaRPr lang="en-U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tchbook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1470</Words>
  <Application>Microsoft Office PowerPoint</Application>
  <PresentationFormat>On-screen Show (4:3)</PresentationFormat>
  <Paragraphs>393</Paragraphs>
  <Slides>23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Arial</vt:lpstr>
      <vt:lpstr>AvantGarde</vt:lpstr>
      <vt:lpstr>Calibri</vt:lpstr>
      <vt:lpstr>Courier New</vt:lpstr>
      <vt:lpstr>Times</vt:lpstr>
      <vt:lpstr>Times New Roman</vt:lpstr>
      <vt:lpstr>Wingdings</vt:lpstr>
      <vt:lpstr>Pitchbook</vt:lpstr>
      <vt:lpstr>Document</vt:lpstr>
      <vt:lpstr>Chapter 1.2  Introduction to C++ Programming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2015-09-27T13:15:58Z</dcterms:created>
  <dcterms:modified xsi:type="dcterms:W3CDTF">2017-09-22T12:41:48Z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